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58" r:id="rId4"/>
    <p:sldId id="267" r:id="rId5"/>
    <p:sldId id="259" r:id="rId6"/>
    <p:sldId id="264" r:id="rId7"/>
    <p:sldId id="285" r:id="rId8"/>
    <p:sldId id="274" r:id="rId9"/>
    <p:sldId id="275" r:id="rId10"/>
    <p:sldId id="288" r:id="rId11"/>
    <p:sldId id="278" r:id="rId12"/>
    <p:sldId id="286" r:id="rId13"/>
    <p:sldId id="279" r:id="rId14"/>
    <p:sldId id="280" r:id="rId15"/>
    <p:sldId id="277" r:id="rId16"/>
    <p:sldId id="287" r:id="rId17"/>
    <p:sldId id="276" r:id="rId18"/>
    <p:sldId id="281" r:id="rId19"/>
    <p:sldId id="282" r:id="rId20"/>
    <p:sldId id="283" r:id="rId21"/>
    <p:sldId id="284" r:id="rId22"/>
    <p:sldId id="266" r:id="rId23"/>
    <p:sldId id="268" r:id="rId24"/>
    <p:sldId id="270" r:id="rId25"/>
    <p:sldId id="271" r:id="rId26"/>
    <p:sldId id="272" r:id="rId27"/>
    <p:sldId id="263" r:id="rId28"/>
    <p:sldId id="273" r:id="rId29"/>
    <p:sldId id="265"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699"/>
    <a:srgbClr val="7556BA"/>
    <a:srgbClr val="CA1CD7"/>
    <a:srgbClr val="F8F8FA"/>
    <a:srgbClr val="000000"/>
    <a:srgbClr val="0A0A0A"/>
    <a:srgbClr val="1A939A"/>
    <a:srgbClr val="FF59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6395FC-2DAF-5246-9EB1-6ABF6DF82D7A}" v="281" dt="2025-11-05T09:06:39.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434" autoAdjust="0"/>
    <p:restoredTop sz="77280" autoAdjust="0"/>
  </p:normalViewPr>
  <p:slideViewPr>
    <p:cSldViewPr snapToGrid="0">
      <p:cViewPr varScale="1">
        <p:scale>
          <a:sx n="20" d="100"/>
          <a:sy n="20" d="100"/>
        </p:scale>
        <p:origin x="216" y="15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251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8E5C6-3B73-4863-A4C2-B11B18331E91}" type="datetimeFigureOut">
              <a:rPr kumimoji="1" lang="ja-JP" altLang="en-US" smtClean="0"/>
              <a:t>2025/11/5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0E513-314F-40A6-9E0F-401C7BE48290}" type="slidenum">
              <a:rPr kumimoji="1" lang="ja-JP" altLang="en-US" smtClean="0"/>
              <a:t>‹#›</a:t>
            </a:fld>
            <a:endParaRPr kumimoji="1" lang="ja-JP" altLang="en-US"/>
          </a:p>
        </p:txBody>
      </p:sp>
    </p:spTree>
    <p:extLst>
      <p:ext uri="{BB962C8B-B14F-4D97-AF65-F5344CB8AC3E}">
        <p14:creationId xmlns:p14="http://schemas.microsoft.com/office/powerpoint/2010/main" val="14796007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So, Now I will start my lightning talk, </a:t>
            </a:r>
          </a:p>
          <a:p>
            <a:endParaRPr kumimoji="1" lang="en-US" altLang="ja-JP" dirty="0"/>
          </a:p>
          <a:p>
            <a:r>
              <a:rPr kumimoji="1" lang="en-US" altLang="ja-JP" dirty="0"/>
              <a:t>&lt;&lt;ENTER&gt;&gt;</a:t>
            </a:r>
          </a:p>
          <a:p>
            <a:endParaRPr kumimoji="1" lang="en-US" altLang="ja-JP" dirty="0"/>
          </a:p>
          <a:p>
            <a:r>
              <a:rPr kumimoji="1" lang="en-US" altLang="ja-JP" dirty="0"/>
              <a:t>From fuzzy to fluent: </a:t>
            </a:r>
            <a:r>
              <a:rPr kumimoji="1" lang="en-US" altLang="ja-JP" dirty="0" err="1"/>
              <a:t>sementic</a:t>
            </a:r>
            <a:r>
              <a:rPr kumimoji="1" lang="en-US" altLang="ja-JP" dirty="0"/>
              <a:t> code search in Vim and </a:t>
            </a:r>
            <a:r>
              <a:rPr kumimoji="1" lang="en-US" altLang="ja-JP" dirty="0" err="1"/>
              <a:t>Neovim</a:t>
            </a:r>
            <a:r>
              <a:rPr kumimoji="1" lang="en-US" altLang="ja-JP" dirty="0"/>
              <a:t>.</a:t>
            </a:r>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1</a:t>
            </a:fld>
            <a:endParaRPr kumimoji="1" lang="ja-JP" altLang="en-US"/>
          </a:p>
        </p:txBody>
      </p:sp>
    </p:spTree>
    <p:extLst>
      <p:ext uri="{BB962C8B-B14F-4D97-AF65-F5344CB8AC3E}">
        <p14:creationId xmlns:p14="http://schemas.microsoft.com/office/powerpoint/2010/main" val="136769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F365B-8D31-3D7D-E111-F43730EB873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539BD8-AFE2-8923-32CA-E6796895E9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1CC01A5-600A-9DFD-92DD-C5959F545913}"/>
              </a:ext>
            </a:extLst>
          </p:cNvPr>
          <p:cNvSpPr>
            <a:spLocks noGrp="1"/>
          </p:cNvSpPr>
          <p:nvPr>
            <p:ph type="body" idx="1"/>
          </p:nvPr>
        </p:nvSpPr>
        <p:spPr/>
        <p:txBody>
          <a:bodyPr/>
          <a:lstStyle/>
          <a:p>
            <a:r>
              <a:rPr lang="en" altLang="ja-JP" dirty="0"/>
              <a:t>Let's look at an example. The `</a:t>
            </a:r>
            <a:r>
              <a:rPr lang="en" altLang="ja-JP" dirty="0" err="1"/>
              <a:t>FlfDir</a:t>
            </a:r>
            <a:r>
              <a:rPr lang="en" altLang="ja-JP" dirty="0"/>
              <a:t>` command recursively analyzes the code in a directory. When you enter "close the database" in Japanese, you can see that it actually displays the `</a:t>
            </a:r>
            <a:r>
              <a:rPr lang="en" altLang="ja-JP" dirty="0" err="1"/>
              <a:t>deInit</a:t>
            </a:r>
            <a:r>
              <a:rPr lang="en" altLang="ja-JP" dirty="0"/>
              <a:t>` function. It understands the words "database" and "close" and is able to select the appropriate function.</a:t>
            </a:r>
            <a:endParaRPr kumimoji="1" lang="ja-JP" altLang="en-US" dirty="0"/>
          </a:p>
        </p:txBody>
      </p:sp>
      <p:sp>
        <p:nvSpPr>
          <p:cNvPr id="4" name="スライド番号プレースホルダー 3">
            <a:extLst>
              <a:ext uri="{FF2B5EF4-FFF2-40B4-BE49-F238E27FC236}">
                <a16:creationId xmlns:a16="http://schemas.microsoft.com/office/drawing/2014/main" id="{C47C6A28-55F7-BDF7-DA3A-E470C392F356}"/>
              </a:ext>
            </a:extLst>
          </p:cNvPr>
          <p:cNvSpPr>
            <a:spLocks noGrp="1"/>
          </p:cNvSpPr>
          <p:nvPr>
            <p:ph type="sldNum" sz="quarter" idx="5"/>
          </p:nvPr>
        </p:nvSpPr>
        <p:spPr/>
        <p:txBody>
          <a:bodyPr/>
          <a:lstStyle/>
          <a:p>
            <a:fld id="{1EE0E513-314F-40A6-9E0F-401C7BE48290}" type="slidenum">
              <a:rPr kumimoji="1" lang="ja-JP" altLang="en-US" smtClean="0"/>
              <a:t>10</a:t>
            </a:fld>
            <a:endParaRPr kumimoji="1" lang="ja-JP" altLang="en-US"/>
          </a:p>
        </p:txBody>
      </p:sp>
    </p:spTree>
    <p:extLst>
      <p:ext uri="{BB962C8B-B14F-4D97-AF65-F5344CB8AC3E}">
        <p14:creationId xmlns:p14="http://schemas.microsoft.com/office/powerpoint/2010/main" val="416417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3495-918D-BAEC-F822-D23946AD285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FBEE9E-D217-D2DD-7D52-B611AD5656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814CFB-63C8-EBF7-AFFE-F78E115493DF}"/>
              </a:ext>
            </a:extLst>
          </p:cNvPr>
          <p:cNvSpPr>
            <a:spLocks noGrp="1"/>
          </p:cNvSpPr>
          <p:nvPr>
            <p:ph type="body" idx="1"/>
          </p:nvPr>
        </p:nvSpPr>
        <p:spPr/>
        <p:txBody>
          <a:bodyPr/>
          <a:lstStyle/>
          <a:p>
            <a:r>
              <a:rPr lang="en" altLang="ja-JP" dirty="0"/>
              <a:t>However, "</a:t>
            </a:r>
            <a:r>
              <a:rPr lang="en" altLang="ja-JP" dirty="0" err="1"/>
              <a:t>FlfDir</a:t>
            </a:r>
            <a:r>
              <a:rPr lang="en" altLang="ja-JP" dirty="0"/>
              <a:t>" has a big problem. </a:t>
            </a:r>
          </a:p>
          <a:p>
            <a:endParaRPr lang="en" altLang="ja-JP" dirty="0"/>
          </a:p>
          <a:p>
            <a:r>
              <a:rPr lang="en" altLang="ja-JP" dirty="0"/>
              <a:t>When the amount of code becomes large</a:t>
            </a:r>
            <a:r>
              <a:rPr lang="en" altLang="ja-JP"/>
              <a:t>, </a:t>
            </a:r>
            <a:endParaRPr kumimoji="1" lang="ja-JP" altLang="en-US" dirty="0"/>
          </a:p>
        </p:txBody>
      </p:sp>
      <p:sp>
        <p:nvSpPr>
          <p:cNvPr id="4" name="スライド番号プレースホルダー 3">
            <a:extLst>
              <a:ext uri="{FF2B5EF4-FFF2-40B4-BE49-F238E27FC236}">
                <a16:creationId xmlns:a16="http://schemas.microsoft.com/office/drawing/2014/main" id="{3D9ADC6E-28E7-102E-6280-97E6E6281164}"/>
              </a:ext>
            </a:extLst>
          </p:cNvPr>
          <p:cNvSpPr>
            <a:spLocks noGrp="1"/>
          </p:cNvSpPr>
          <p:nvPr>
            <p:ph type="sldNum" sz="quarter" idx="5"/>
          </p:nvPr>
        </p:nvSpPr>
        <p:spPr/>
        <p:txBody>
          <a:bodyPr/>
          <a:lstStyle/>
          <a:p>
            <a:fld id="{1EE0E513-314F-40A6-9E0F-401C7BE48290}" type="slidenum">
              <a:rPr kumimoji="1" lang="ja-JP" altLang="en-US" smtClean="0"/>
              <a:t>11</a:t>
            </a:fld>
            <a:endParaRPr kumimoji="1" lang="ja-JP" altLang="en-US"/>
          </a:p>
        </p:txBody>
      </p:sp>
    </p:spTree>
    <p:extLst>
      <p:ext uri="{BB962C8B-B14F-4D97-AF65-F5344CB8AC3E}">
        <p14:creationId xmlns:p14="http://schemas.microsoft.com/office/powerpoint/2010/main" val="293288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9CC2-3D81-C26D-C27C-D8F62B10F0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FD9321-C1AC-8F3A-5FF1-6DCA8DAA11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780378-CF55-FC51-224D-35C537F1F725}"/>
              </a:ext>
            </a:extLst>
          </p:cNvPr>
          <p:cNvSpPr>
            <a:spLocks noGrp="1"/>
          </p:cNvSpPr>
          <p:nvPr>
            <p:ph type="body" idx="1"/>
          </p:nvPr>
        </p:nvSpPr>
        <p:spPr/>
        <p:txBody>
          <a:bodyPr/>
          <a:lstStyle/>
          <a:p>
            <a:r>
              <a:rPr lang="en" altLang="ja-JP" dirty="0"/>
              <a:t>indexing takes a very </a:t>
            </a:r>
            <a:r>
              <a:rPr lang="en" altLang="ja-JP" dirty="0" err="1"/>
              <a:t>looooong</a:t>
            </a:r>
            <a:r>
              <a:rPr lang="en" altLang="ja-JP" dirty="0"/>
              <a:t> time. </a:t>
            </a:r>
          </a:p>
          <a:p>
            <a:endParaRPr lang="en" altLang="ja-JP" dirty="0"/>
          </a:p>
          <a:p>
            <a:r>
              <a:rPr lang="en" altLang="ja-JP" dirty="0"/>
              <a:t>For example, when trying to analyze the Vim source code, indexing alone takes</a:t>
            </a:r>
          </a:p>
          <a:p>
            <a:endParaRPr kumimoji="1" lang="ja-JP" altLang="en-US" dirty="0"/>
          </a:p>
        </p:txBody>
      </p:sp>
      <p:sp>
        <p:nvSpPr>
          <p:cNvPr id="4" name="スライド番号プレースホルダー 3">
            <a:extLst>
              <a:ext uri="{FF2B5EF4-FFF2-40B4-BE49-F238E27FC236}">
                <a16:creationId xmlns:a16="http://schemas.microsoft.com/office/drawing/2014/main" id="{4309CE66-ED16-6F31-E985-B8DB421F1554}"/>
              </a:ext>
            </a:extLst>
          </p:cNvPr>
          <p:cNvSpPr>
            <a:spLocks noGrp="1"/>
          </p:cNvSpPr>
          <p:nvPr>
            <p:ph type="sldNum" sz="quarter" idx="5"/>
          </p:nvPr>
        </p:nvSpPr>
        <p:spPr/>
        <p:txBody>
          <a:bodyPr/>
          <a:lstStyle/>
          <a:p>
            <a:fld id="{1EE0E513-314F-40A6-9E0F-401C7BE48290}" type="slidenum">
              <a:rPr kumimoji="1" lang="ja-JP" altLang="en-US" smtClean="0"/>
              <a:t>12</a:t>
            </a:fld>
            <a:endParaRPr kumimoji="1" lang="ja-JP" altLang="en-US"/>
          </a:p>
        </p:txBody>
      </p:sp>
    </p:spTree>
    <p:extLst>
      <p:ext uri="{BB962C8B-B14F-4D97-AF65-F5344CB8AC3E}">
        <p14:creationId xmlns:p14="http://schemas.microsoft.com/office/powerpoint/2010/main" val="2929736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B436-3C17-96C0-34EC-FB0A22E719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B7D1A1-EB64-54B3-5EAD-568D5FE31E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EE4ADB-4255-3AFC-5C7A-A4B771DB3D99}"/>
              </a:ext>
            </a:extLst>
          </p:cNvPr>
          <p:cNvSpPr>
            <a:spLocks noGrp="1"/>
          </p:cNvSpPr>
          <p:nvPr>
            <p:ph type="body" idx="1"/>
          </p:nvPr>
        </p:nvSpPr>
        <p:spPr/>
        <p:txBody>
          <a:bodyPr/>
          <a:lstStyle/>
          <a:p>
            <a:r>
              <a:rPr lang="en" altLang="ja-JP" dirty="0"/>
              <a:t>over one hour. </a:t>
            </a:r>
          </a:p>
        </p:txBody>
      </p:sp>
      <p:sp>
        <p:nvSpPr>
          <p:cNvPr id="4" name="スライド番号プレースホルダー 3">
            <a:extLst>
              <a:ext uri="{FF2B5EF4-FFF2-40B4-BE49-F238E27FC236}">
                <a16:creationId xmlns:a16="http://schemas.microsoft.com/office/drawing/2014/main" id="{56FB8B4E-5657-2C0B-E0C0-89A9EA248B73}"/>
              </a:ext>
            </a:extLst>
          </p:cNvPr>
          <p:cNvSpPr>
            <a:spLocks noGrp="1"/>
          </p:cNvSpPr>
          <p:nvPr>
            <p:ph type="sldNum" sz="quarter" idx="5"/>
          </p:nvPr>
        </p:nvSpPr>
        <p:spPr/>
        <p:txBody>
          <a:bodyPr/>
          <a:lstStyle/>
          <a:p>
            <a:fld id="{1EE0E513-314F-40A6-9E0F-401C7BE48290}" type="slidenum">
              <a:rPr kumimoji="1" lang="ja-JP" altLang="en-US" smtClean="0"/>
              <a:t>13</a:t>
            </a:fld>
            <a:endParaRPr kumimoji="1" lang="ja-JP" altLang="en-US"/>
          </a:p>
        </p:txBody>
      </p:sp>
    </p:spTree>
    <p:extLst>
      <p:ext uri="{BB962C8B-B14F-4D97-AF65-F5344CB8AC3E}">
        <p14:creationId xmlns:p14="http://schemas.microsoft.com/office/powerpoint/2010/main" val="3896835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A3CA-6891-0180-F54F-9A9F7CDA46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38A4EA-1D91-B2DC-CA37-9B7CA23689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ED05CD-C59C-06E8-6FDD-23E8463AFD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That is not "fluent," is it?</a:t>
            </a:r>
            <a:endParaRPr kumimoji="1" lang="ja-JP" altLang="en-US"/>
          </a:p>
          <a:p>
            <a:endParaRPr kumimoji="1" lang="ja-JP" altLang="en-US" dirty="0"/>
          </a:p>
        </p:txBody>
      </p:sp>
      <p:sp>
        <p:nvSpPr>
          <p:cNvPr id="4" name="スライド番号プレースホルダー 3">
            <a:extLst>
              <a:ext uri="{FF2B5EF4-FFF2-40B4-BE49-F238E27FC236}">
                <a16:creationId xmlns:a16="http://schemas.microsoft.com/office/drawing/2014/main" id="{8265D945-1E12-C709-52B9-13057077729A}"/>
              </a:ext>
            </a:extLst>
          </p:cNvPr>
          <p:cNvSpPr>
            <a:spLocks noGrp="1"/>
          </p:cNvSpPr>
          <p:nvPr>
            <p:ph type="sldNum" sz="quarter" idx="5"/>
          </p:nvPr>
        </p:nvSpPr>
        <p:spPr/>
        <p:txBody>
          <a:bodyPr/>
          <a:lstStyle/>
          <a:p>
            <a:fld id="{1EE0E513-314F-40A6-9E0F-401C7BE48290}" type="slidenum">
              <a:rPr kumimoji="1" lang="ja-JP" altLang="en-US" smtClean="0"/>
              <a:t>14</a:t>
            </a:fld>
            <a:endParaRPr kumimoji="1" lang="ja-JP" altLang="en-US"/>
          </a:p>
        </p:txBody>
      </p:sp>
    </p:spTree>
    <p:extLst>
      <p:ext uri="{BB962C8B-B14F-4D97-AF65-F5344CB8AC3E}">
        <p14:creationId xmlns:p14="http://schemas.microsoft.com/office/powerpoint/2010/main" val="368309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D5A0B-5599-012B-FF98-3CCB314FC9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41AF8A-AA76-693A-40BF-6237D737910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8E71F8-1D79-7A1A-F9E7-C09E8C7EB2A4}"/>
              </a:ext>
            </a:extLst>
          </p:cNvPr>
          <p:cNvSpPr>
            <a:spLocks noGrp="1"/>
          </p:cNvSpPr>
          <p:nvPr>
            <p:ph type="body" idx="1"/>
          </p:nvPr>
        </p:nvSpPr>
        <p:spPr/>
        <p:txBody>
          <a:bodyPr/>
          <a:lstStyle/>
          <a:p>
            <a:r>
              <a:rPr lang="en" altLang="ja-JP" dirty="0"/>
              <a:t>Therefore, I developed another command, "</a:t>
            </a:r>
            <a:r>
              <a:rPr lang="en" altLang="ja-JP" dirty="0" err="1"/>
              <a:t>FlfBuf</a:t>
            </a:r>
            <a:r>
              <a:rPr lang="en" altLang="ja-JP" dirty="0"/>
              <a:t>". This command searches only the currently open buffers instead of searching the entire project directory.</a:t>
            </a:r>
          </a:p>
          <a:p>
            <a:r>
              <a:rPr lang="en" altLang="ja-JP" dirty="0"/>
              <a:t>In this GIF, it's indexing and searching buffers containing Vim's source code. It successfully finds the `</a:t>
            </a:r>
            <a:r>
              <a:rPr kumimoji="1" lang="en" altLang="ja-JP" sz="1200" kern="1200" dirty="0" err="1">
                <a:solidFill>
                  <a:schemeClr val="tx1"/>
                </a:solidFill>
                <a:latin typeface="+mn-lt"/>
                <a:ea typeface="+mn-ea"/>
                <a:cs typeface="+mn-cs"/>
              </a:rPr>
              <a:t>strsize</a:t>
            </a:r>
            <a:r>
              <a:rPr kumimoji="1" lang="en" altLang="ja-JP" sz="1200" kern="1200" dirty="0">
                <a:solidFill>
                  <a:schemeClr val="tx1"/>
                </a:solidFill>
                <a:latin typeface="+mn-lt"/>
                <a:ea typeface="+mn-ea"/>
                <a:cs typeface="+mn-cs"/>
              </a:rPr>
              <a:t>`</a:t>
            </a:r>
            <a:r>
              <a:rPr lang="en" altLang="ja-JP" dirty="0"/>
              <a:t> function from the Japanese phrase "string size".</a:t>
            </a:r>
          </a:p>
          <a:p>
            <a:r>
              <a:rPr lang="en" altLang="ja-JP" dirty="0"/>
              <a:t>By limiting the search scope, indexing can now be done in a realistic amount of time.</a:t>
            </a:r>
          </a:p>
          <a:p>
            <a:endParaRPr kumimoji="1" lang="ja-JP" altLang="en-US" dirty="0"/>
          </a:p>
        </p:txBody>
      </p:sp>
      <p:sp>
        <p:nvSpPr>
          <p:cNvPr id="4" name="スライド番号プレースホルダー 3">
            <a:extLst>
              <a:ext uri="{FF2B5EF4-FFF2-40B4-BE49-F238E27FC236}">
                <a16:creationId xmlns:a16="http://schemas.microsoft.com/office/drawing/2014/main" id="{1EA11151-5145-139E-F2E3-CA1A5039118F}"/>
              </a:ext>
            </a:extLst>
          </p:cNvPr>
          <p:cNvSpPr>
            <a:spLocks noGrp="1"/>
          </p:cNvSpPr>
          <p:nvPr>
            <p:ph type="sldNum" sz="quarter" idx="5"/>
          </p:nvPr>
        </p:nvSpPr>
        <p:spPr/>
        <p:txBody>
          <a:bodyPr/>
          <a:lstStyle/>
          <a:p>
            <a:fld id="{1EE0E513-314F-40A6-9E0F-401C7BE48290}" type="slidenum">
              <a:rPr kumimoji="1" lang="ja-JP" altLang="en-US" smtClean="0"/>
              <a:t>15</a:t>
            </a:fld>
            <a:endParaRPr kumimoji="1" lang="ja-JP" altLang="en-US"/>
          </a:p>
        </p:txBody>
      </p:sp>
    </p:spTree>
    <p:extLst>
      <p:ext uri="{BB962C8B-B14F-4D97-AF65-F5344CB8AC3E}">
        <p14:creationId xmlns:p14="http://schemas.microsoft.com/office/powerpoint/2010/main" val="414781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DEF17-B515-DBC9-28BB-583766B8A6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00C23A-3977-13CF-436C-5BC3D028CE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BC0CCC3-F65F-DEB1-F374-729FE37BA07D}"/>
              </a:ext>
            </a:extLst>
          </p:cNvPr>
          <p:cNvSpPr>
            <a:spLocks noGrp="1"/>
          </p:cNvSpPr>
          <p:nvPr>
            <p:ph type="body" idx="1"/>
          </p:nvPr>
        </p:nvSpPr>
        <p:spPr/>
        <p:txBody>
          <a:bodyPr/>
          <a:lstStyle/>
          <a:p>
            <a:r>
              <a:rPr lang="en" altLang="ja-JP" dirty="0"/>
              <a:t>Therefore, I developed another command, "</a:t>
            </a:r>
            <a:r>
              <a:rPr lang="en" altLang="ja-JP" dirty="0" err="1"/>
              <a:t>FlfBuf</a:t>
            </a:r>
            <a:r>
              <a:rPr lang="en" altLang="ja-JP" dirty="0"/>
              <a:t>". This command searches only the currently open buffers instead of searching the entire project directory.</a:t>
            </a:r>
          </a:p>
          <a:p>
            <a:r>
              <a:rPr lang="en" altLang="ja-JP" dirty="0"/>
              <a:t>In this GIF, it's indexing and searching buffers containing Vim's source code. It successfully finds the `</a:t>
            </a:r>
            <a:r>
              <a:rPr kumimoji="1" lang="en" altLang="ja-JP" sz="1200" kern="1200" dirty="0" err="1">
                <a:solidFill>
                  <a:schemeClr val="tx1"/>
                </a:solidFill>
                <a:latin typeface="+mn-lt"/>
                <a:ea typeface="+mn-ea"/>
                <a:cs typeface="+mn-cs"/>
              </a:rPr>
              <a:t>strsize</a:t>
            </a:r>
            <a:r>
              <a:rPr kumimoji="1" lang="en" altLang="ja-JP" sz="1200" kern="1200" dirty="0">
                <a:solidFill>
                  <a:schemeClr val="tx1"/>
                </a:solidFill>
                <a:latin typeface="+mn-lt"/>
                <a:ea typeface="+mn-ea"/>
                <a:cs typeface="+mn-cs"/>
              </a:rPr>
              <a:t>`</a:t>
            </a:r>
            <a:r>
              <a:rPr lang="en" altLang="ja-JP" dirty="0"/>
              <a:t> function from the Japanese phrase "string size".</a:t>
            </a:r>
          </a:p>
          <a:p>
            <a:r>
              <a:rPr lang="en" altLang="ja-JP" dirty="0"/>
              <a:t>By limiting the search scope, indexing can now be done in a realistic amount of time.</a:t>
            </a:r>
          </a:p>
          <a:p>
            <a:endParaRPr kumimoji="1" lang="ja-JP" altLang="en-US" dirty="0"/>
          </a:p>
        </p:txBody>
      </p:sp>
      <p:sp>
        <p:nvSpPr>
          <p:cNvPr id="4" name="スライド番号プレースホルダー 3">
            <a:extLst>
              <a:ext uri="{FF2B5EF4-FFF2-40B4-BE49-F238E27FC236}">
                <a16:creationId xmlns:a16="http://schemas.microsoft.com/office/drawing/2014/main" id="{26583ABF-BF11-09AD-DAA6-55F53FFCDD3D}"/>
              </a:ext>
            </a:extLst>
          </p:cNvPr>
          <p:cNvSpPr>
            <a:spLocks noGrp="1"/>
          </p:cNvSpPr>
          <p:nvPr>
            <p:ph type="sldNum" sz="quarter" idx="5"/>
          </p:nvPr>
        </p:nvSpPr>
        <p:spPr/>
        <p:txBody>
          <a:bodyPr/>
          <a:lstStyle/>
          <a:p>
            <a:fld id="{1EE0E513-314F-40A6-9E0F-401C7BE48290}" type="slidenum">
              <a:rPr kumimoji="1" lang="ja-JP" altLang="en-US" smtClean="0"/>
              <a:t>16</a:t>
            </a:fld>
            <a:endParaRPr kumimoji="1" lang="ja-JP" altLang="en-US"/>
          </a:p>
        </p:txBody>
      </p:sp>
    </p:spTree>
    <p:extLst>
      <p:ext uri="{BB962C8B-B14F-4D97-AF65-F5344CB8AC3E}">
        <p14:creationId xmlns:p14="http://schemas.microsoft.com/office/powerpoint/2010/main" val="2473810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952F-2D10-A548-2AC8-A7EFE01016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EDB937-299A-CF54-ECAA-48C8D0D61B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8645F9-407F-B659-3B3C-DBC9E8C645AB}"/>
              </a:ext>
            </a:extLst>
          </p:cNvPr>
          <p:cNvSpPr>
            <a:spLocks noGrp="1"/>
          </p:cNvSpPr>
          <p:nvPr>
            <p:ph type="body" idx="1"/>
          </p:nvPr>
        </p:nvSpPr>
        <p:spPr/>
        <p:txBody>
          <a:bodyPr/>
          <a:lstStyle/>
          <a:p>
            <a:r>
              <a:rPr lang="en" altLang="ja-JP" dirty="0" err="1"/>
              <a:t>Flf</a:t>
            </a:r>
            <a:r>
              <a:rPr lang="en" altLang="ja-JP" dirty="0"/>
              <a:t> uses a local SLM, which stands for Small Language Model. Because it doesn't call an API, it's secure and cost-effective. Of course, it also runs quite fast, at least on my MacBook, due to the very small number of parameters.</a:t>
            </a:r>
          </a:p>
          <a:p>
            <a:endParaRPr kumimoji="1" lang="ja-JP" altLang="en-US" dirty="0"/>
          </a:p>
        </p:txBody>
      </p:sp>
      <p:sp>
        <p:nvSpPr>
          <p:cNvPr id="4" name="スライド番号プレースホルダー 3">
            <a:extLst>
              <a:ext uri="{FF2B5EF4-FFF2-40B4-BE49-F238E27FC236}">
                <a16:creationId xmlns:a16="http://schemas.microsoft.com/office/drawing/2014/main" id="{28E3E5EA-E580-C575-010B-7739E4CF9477}"/>
              </a:ext>
            </a:extLst>
          </p:cNvPr>
          <p:cNvSpPr>
            <a:spLocks noGrp="1"/>
          </p:cNvSpPr>
          <p:nvPr>
            <p:ph type="sldNum" sz="quarter" idx="5"/>
          </p:nvPr>
        </p:nvSpPr>
        <p:spPr/>
        <p:txBody>
          <a:bodyPr/>
          <a:lstStyle/>
          <a:p>
            <a:fld id="{1EE0E513-314F-40A6-9E0F-401C7BE48290}" type="slidenum">
              <a:rPr kumimoji="1" lang="ja-JP" altLang="en-US" smtClean="0"/>
              <a:t>17</a:t>
            </a:fld>
            <a:endParaRPr kumimoji="1" lang="ja-JP" altLang="en-US"/>
          </a:p>
        </p:txBody>
      </p:sp>
    </p:spTree>
    <p:extLst>
      <p:ext uri="{BB962C8B-B14F-4D97-AF65-F5344CB8AC3E}">
        <p14:creationId xmlns:p14="http://schemas.microsoft.com/office/powerpoint/2010/main" val="99710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1A651-64D4-AEB8-1176-8152F7DE1E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2C893C-DA76-F7B3-0735-AD1B6475D5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C5C595-F8D8-8E8E-F472-1FD90043BBC8}"/>
              </a:ext>
            </a:extLst>
          </p:cNvPr>
          <p:cNvSpPr>
            <a:spLocks noGrp="1"/>
          </p:cNvSpPr>
          <p:nvPr>
            <p:ph type="body" idx="1"/>
          </p:nvPr>
        </p:nvSpPr>
        <p:spPr/>
        <p:txBody>
          <a:bodyPr/>
          <a:lstStyle/>
          <a:p>
            <a:r>
              <a:rPr lang="en" altLang="ja-JP" dirty="0"/>
              <a:t>The model used this time is `ruri-v3-70m-code-v-0.1`, which is a fine-tuned version of the `</a:t>
            </a:r>
            <a:r>
              <a:rPr lang="en" altLang="ja-JP" dirty="0" err="1"/>
              <a:t>ruri</a:t>
            </a:r>
            <a:r>
              <a:rPr lang="en" altLang="ja-JP" dirty="0"/>
              <a:t>` model developed at Nagoya University.</a:t>
            </a:r>
          </a:p>
          <a:p>
            <a:endParaRPr kumimoji="1" lang="ja-JP" altLang="en-US" dirty="0"/>
          </a:p>
        </p:txBody>
      </p:sp>
      <p:sp>
        <p:nvSpPr>
          <p:cNvPr id="4" name="スライド番号プレースホルダー 3">
            <a:extLst>
              <a:ext uri="{FF2B5EF4-FFF2-40B4-BE49-F238E27FC236}">
                <a16:creationId xmlns:a16="http://schemas.microsoft.com/office/drawing/2014/main" id="{579E9165-78B1-ED9C-7682-D4EB3E7FAD49}"/>
              </a:ext>
            </a:extLst>
          </p:cNvPr>
          <p:cNvSpPr>
            <a:spLocks noGrp="1"/>
          </p:cNvSpPr>
          <p:nvPr>
            <p:ph type="sldNum" sz="quarter" idx="5"/>
          </p:nvPr>
        </p:nvSpPr>
        <p:spPr/>
        <p:txBody>
          <a:bodyPr/>
          <a:lstStyle/>
          <a:p>
            <a:fld id="{1EE0E513-314F-40A6-9E0F-401C7BE48290}" type="slidenum">
              <a:rPr kumimoji="1" lang="ja-JP" altLang="en-US" smtClean="0"/>
              <a:t>18</a:t>
            </a:fld>
            <a:endParaRPr kumimoji="1" lang="ja-JP" altLang="en-US"/>
          </a:p>
        </p:txBody>
      </p:sp>
    </p:spTree>
    <p:extLst>
      <p:ext uri="{BB962C8B-B14F-4D97-AF65-F5344CB8AC3E}">
        <p14:creationId xmlns:p14="http://schemas.microsoft.com/office/powerpoint/2010/main" val="1637392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0706A-42BE-762D-E97B-3B4E709076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60994B-F59E-E72B-3F11-3DE0776AC4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42A701-D623-08F0-90D1-D54098BC27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By the way, the person who fine-tuned this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isn't it possibly someone you've seen before?.</a:t>
            </a:r>
          </a:p>
        </p:txBody>
      </p:sp>
      <p:sp>
        <p:nvSpPr>
          <p:cNvPr id="4" name="スライド番号プレースホルダー 3">
            <a:extLst>
              <a:ext uri="{FF2B5EF4-FFF2-40B4-BE49-F238E27FC236}">
                <a16:creationId xmlns:a16="http://schemas.microsoft.com/office/drawing/2014/main" id="{C73BBEB6-6DB6-F0F5-5D4F-6FE9347EAC2E}"/>
              </a:ext>
            </a:extLst>
          </p:cNvPr>
          <p:cNvSpPr>
            <a:spLocks noGrp="1"/>
          </p:cNvSpPr>
          <p:nvPr>
            <p:ph type="sldNum" sz="quarter" idx="5"/>
          </p:nvPr>
        </p:nvSpPr>
        <p:spPr/>
        <p:txBody>
          <a:bodyPr/>
          <a:lstStyle/>
          <a:p>
            <a:fld id="{1EE0E513-314F-40A6-9E0F-401C7BE48290}" type="slidenum">
              <a:rPr kumimoji="1" lang="ja-JP" altLang="en-US" smtClean="0"/>
              <a:t>19</a:t>
            </a:fld>
            <a:endParaRPr kumimoji="1" lang="ja-JP" altLang="en-US"/>
          </a:p>
        </p:txBody>
      </p:sp>
    </p:spTree>
    <p:extLst>
      <p:ext uri="{BB962C8B-B14F-4D97-AF65-F5344CB8AC3E}">
        <p14:creationId xmlns:p14="http://schemas.microsoft.com/office/powerpoint/2010/main" val="75777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I'm </a:t>
            </a:r>
            <a:r>
              <a:rPr kumimoji="1" lang="en-US" altLang="ja-JP" dirty="0"/>
              <a:t>Sirasagi62. I'm an undergraduate </a:t>
            </a:r>
            <a:r>
              <a:rPr kumimoji="1" lang="en-US" altLang="ja-JP" dirty="0" err="1"/>
              <a:t>livin’in</a:t>
            </a:r>
            <a:r>
              <a:rPr kumimoji="1" lang="en-US" altLang="ja-JP" dirty="0"/>
              <a:t> Sendai, who have been using Vim and </a:t>
            </a:r>
            <a:r>
              <a:rPr kumimoji="1" lang="en-US" altLang="ja-JP" dirty="0" err="1"/>
              <a:t>Neovim</a:t>
            </a:r>
            <a:r>
              <a:rPr kumimoji="1" lang="en-US" altLang="ja-JP" dirty="0"/>
              <a:t> for about 10 years.</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a:t>
            </a:fld>
            <a:endParaRPr kumimoji="1" lang="ja-JP" altLang="en-US"/>
          </a:p>
        </p:txBody>
      </p:sp>
    </p:spTree>
    <p:extLst>
      <p:ext uri="{BB962C8B-B14F-4D97-AF65-F5344CB8AC3E}">
        <p14:creationId xmlns:p14="http://schemas.microsoft.com/office/powerpoint/2010/main" val="44834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1AD46-5A2C-3FEC-3F6A-206819FB48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31225F-CF14-E3B3-CB2A-2FA200E0F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31770B-EEDF-5A07-7DAC-98163A913A12}"/>
              </a:ext>
            </a:extLst>
          </p:cNvPr>
          <p:cNvSpPr>
            <a:spLocks noGrp="1"/>
          </p:cNvSpPr>
          <p:nvPr>
            <p:ph type="body" idx="1"/>
          </p:nvPr>
        </p:nvSpPr>
        <p:spPr/>
        <p:txBody>
          <a:bodyPr/>
          <a:lstStyle/>
          <a:p>
            <a:r>
              <a:rPr lang="en" altLang="ja-JP" dirty="0"/>
              <a:t>So, I introduced </a:t>
            </a:r>
            <a:r>
              <a:rPr lang="en" altLang="ja-JP" dirty="0" err="1"/>
              <a:t>flf</a:t>
            </a:r>
            <a:r>
              <a:rPr lang="en" altLang="ja-JP" dirty="0"/>
              <a:t>-vim, a finder plugin that allows searching with natural language.</a:t>
            </a:r>
            <a:endParaRPr kumimoji="1" lang="ja-JP" altLang="en-US" dirty="0"/>
          </a:p>
        </p:txBody>
      </p:sp>
      <p:sp>
        <p:nvSpPr>
          <p:cNvPr id="4" name="スライド番号プレースホルダー 3">
            <a:extLst>
              <a:ext uri="{FF2B5EF4-FFF2-40B4-BE49-F238E27FC236}">
                <a16:creationId xmlns:a16="http://schemas.microsoft.com/office/drawing/2014/main" id="{3AB51A68-CA59-D8C0-AC4E-A38DC41D6854}"/>
              </a:ext>
            </a:extLst>
          </p:cNvPr>
          <p:cNvSpPr>
            <a:spLocks noGrp="1"/>
          </p:cNvSpPr>
          <p:nvPr>
            <p:ph type="sldNum" sz="quarter" idx="5"/>
          </p:nvPr>
        </p:nvSpPr>
        <p:spPr/>
        <p:txBody>
          <a:bodyPr/>
          <a:lstStyle/>
          <a:p>
            <a:fld id="{1EE0E513-314F-40A6-9E0F-401C7BE48290}" type="slidenum">
              <a:rPr kumimoji="1" lang="ja-JP" altLang="en-US" smtClean="0"/>
              <a:t>20</a:t>
            </a:fld>
            <a:endParaRPr kumimoji="1" lang="ja-JP" altLang="en-US"/>
          </a:p>
        </p:txBody>
      </p:sp>
    </p:spTree>
    <p:extLst>
      <p:ext uri="{BB962C8B-B14F-4D97-AF65-F5344CB8AC3E}">
        <p14:creationId xmlns:p14="http://schemas.microsoft.com/office/powerpoint/2010/main" val="1999896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8DF1-CC59-620C-BAD0-B19F7E47E6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48FDE-D267-7580-A00A-954C673398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E09744-86A6-73CE-39E0-DA9D75301420}"/>
              </a:ext>
            </a:extLst>
          </p:cNvPr>
          <p:cNvSpPr>
            <a:spLocks noGrp="1"/>
          </p:cNvSpPr>
          <p:nvPr>
            <p:ph type="body" idx="1"/>
          </p:nvPr>
        </p:nvSpPr>
        <p:spPr/>
        <p:txBody>
          <a:bodyPr/>
          <a:lstStyle/>
          <a:p>
            <a:r>
              <a:rPr lang="en" altLang="ja-JP" dirty="0"/>
              <a:t>There's still so much more I want to talk about: </a:t>
            </a:r>
          </a:p>
          <a:p>
            <a:endParaRPr lang="en" altLang="ja-JP" dirty="0"/>
          </a:p>
          <a:p>
            <a:r>
              <a:rPr lang="en" altLang="ja-JP" dirty="0"/>
              <a:t>"An </a:t>
            </a:r>
            <a:r>
              <a:rPr kumimoji="1" lang="en" altLang="ja-JP" sz="1200" b="0" i="0" kern="1200" dirty="0">
                <a:solidFill>
                  <a:schemeClr val="tx1"/>
                </a:solidFill>
                <a:effectLst/>
                <a:latin typeface="+mn-lt"/>
                <a:ea typeface="+mn-ea"/>
                <a:cs typeface="+mn-cs"/>
              </a:rPr>
              <a:t>enigmatic</a:t>
            </a:r>
            <a:r>
              <a:rPr lang="en" altLang="ja-JP" dirty="0"/>
              <a:t> behavior in Vim's buffer commands," </a:t>
            </a:r>
          </a:p>
          <a:p>
            <a:endParaRPr lang="en" altLang="ja-JP" dirty="0"/>
          </a:p>
          <a:p>
            <a:r>
              <a:rPr lang="en" altLang="ja-JP" dirty="0"/>
              <a:t>"A bug I found during development that crashes </a:t>
            </a:r>
            <a:r>
              <a:rPr lang="en" altLang="ja-JP" dirty="0" err="1"/>
              <a:t>Bun.js</a:t>
            </a:r>
            <a:r>
              <a:rPr lang="en" altLang="ja-JP" dirty="0"/>
              <a:t> in just 4 lines,”</a:t>
            </a:r>
          </a:p>
          <a:p>
            <a:endParaRPr lang="en" altLang="ja-JP" dirty="0"/>
          </a:p>
          <a:p>
            <a:r>
              <a:rPr lang="en" altLang="ja-JP" dirty="0"/>
              <a:t> "Hacks to support both Vim and </a:t>
            </a:r>
            <a:r>
              <a:rPr lang="en" altLang="ja-JP" dirty="0" err="1"/>
              <a:t>Neovim</a:t>
            </a:r>
            <a:r>
              <a:rPr lang="en" altLang="ja-JP" dirty="0"/>
              <a:t>“ ...</a:t>
            </a:r>
          </a:p>
          <a:p>
            <a:endParaRPr lang="en" altLang="ja-JP" dirty="0"/>
          </a:p>
          <a:p>
            <a:r>
              <a:rPr lang="en" altLang="ja-JP" dirty="0"/>
              <a:t>But unfortunately, 5 minutes is far too short to talk about all of these!</a:t>
            </a:r>
          </a:p>
          <a:p>
            <a:endParaRPr lang="en" altLang="ja-JP" dirty="0"/>
          </a:p>
          <a:p>
            <a:r>
              <a:rPr lang="en" altLang="ja-JP" dirty="0"/>
              <a:t>So, that's all for my presentation!</a:t>
            </a:r>
          </a:p>
          <a:p>
            <a:endParaRPr kumimoji="1" lang="ja-JP" altLang="en-US" dirty="0"/>
          </a:p>
        </p:txBody>
      </p:sp>
      <p:sp>
        <p:nvSpPr>
          <p:cNvPr id="4" name="スライド番号プレースホルダー 3">
            <a:extLst>
              <a:ext uri="{FF2B5EF4-FFF2-40B4-BE49-F238E27FC236}">
                <a16:creationId xmlns:a16="http://schemas.microsoft.com/office/drawing/2014/main" id="{C45C9262-DFF5-B060-B625-CD74637E8A6D}"/>
              </a:ext>
            </a:extLst>
          </p:cNvPr>
          <p:cNvSpPr>
            <a:spLocks noGrp="1"/>
          </p:cNvSpPr>
          <p:nvPr>
            <p:ph type="sldNum" sz="quarter" idx="5"/>
          </p:nvPr>
        </p:nvSpPr>
        <p:spPr/>
        <p:txBody>
          <a:bodyPr/>
          <a:lstStyle/>
          <a:p>
            <a:fld id="{1EE0E513-314F-40A6-9E0F-401C7BE48290}" type="slidenum">
              <a:rPr kumimoji="1" lang="ja-JP" altLang="en-US" smtClean="0"/>
              <a:t>21</a:t>
            </a:fld>
            <a:endParaRPr kumimoji="1" lang="ja-JP" altLang="en-US"/>
          </a:p>
        </p:txBody>
      </p:sp>
    </p:spTree>
    <p:extLst>
      <p:ext uri="{BB962C8B-B14F-4D97-AF65-F5344CB8AC3E}">
        <p14:creationId xmlns:p14="http://schemas.microsoft.com/office/powerpoint/2010/main" val="987531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Thank you!</a:t>
            </a:r>
            <a:endParaRPr kumimoji="1" lang="ja-JP" altLang="en-US"/>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22</a:t>
            </a:fld>
            <a:endParaRPr kumimoji="1" lang="ja-JP" altLang="en-US"/>
          </a:p>
        </p:txBody>
      </p:sp>
    </p:spTree>
    <p:extLst>
      <p:ext uri="{BB962C8B-B14F-4D97-AF65-F5344CB8AC3E}">
        <p14:creationId xmlns:p14="http://schemas.microsoft.com/office/powerpoint/2010/main" val="1368130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23</a:t>
            </a:fld>
            <a:endParaRPr kumimoji="1" lang="ja-JP" altLang="en-US"/>
          </a:p>
        </p:txBody>
      </p:sp>
    </p:spTree>
    <p:extLst>
      <p:ext uri="{BB962C8B-B14F-4D97-AF65-F5344CB8AC3E}">
        <p14:creationId xmlns:p14="http://schemas.microsoft.com/office/powerpoint/2010/main" val="944523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24</a:t>
            </a:fld>
            <a:endParaRPr kumimoji="1" lang="ja-JP" altLang="en-US"/>
          </a:p>
        </p:txBody>
      </p:sp>
    </p:spTree>
    <p:extLst>
      <p:ext uri="{BB962C8B-B14F-4D97-AF65-F5344CB8AC3E}">
        <p14:creationId xmlns:p14="http://schemas.microsoft.com/office/powerpoint/2010/main" val="2612940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26</a:t>
            </a:fld>
            <a:endParaRPr kumimoji="1" lang="ja-JP" altLang="en-US"/>
          </a:p>
        </p:txBody>
      </p:sp>
    </p:spTree>
    <p:extLst>
      <p:ext uri="{BB962C8B-B14F-4D97-AF65-F5344CB8AC3E}">
        <p14:creationId xmlns:p14="http://schemas.microsoft.com/office/powerpoint/2010/main" val="251295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Today I'd like to talk about "Finder".</a:t>
            </a:r>
          </a:p>
          <a:p>
            <a:r>
              <a:rPr lang="en-US" altLang="ja-JP" dirty="0"/>
              <a:t>As you know, </a:t>
            </a:r>
            <a:r>
              <a:rPr lang="en-US" altLang="ja-JP" dirty="0" err="1"/>
              <a:t>Neovim</a:t>
            </a:r>
            <a:r>
              <a:rPr lang="en-US" altLang="ja-JP" dirty="0"/>
              <a:t> and Vim already have a lot of fuzzy finders such as telescope, fern</a:t>
            </a:r>
            <a:r>
              <a:rPr lang="ja-JP" altLang="en-US"/>
              <a:t>（ファーン）</a:t>
            </a:r>
            <a:r>
              <a:rPr lang="en-US" altLang="ja-JP" dirty="0"/>
              <a:t>, </a:t>
            </a:r>
            <a:r>
              <a:rPr lang="en-US" altLang="ja-JP" dirty="0" err="1"/>
              <a:t>fzf.vim</a:t>
            </a:r>
            <a:r>
              <a:rPr lang="en-US" altLang="ja-JP" dirty="0"/>
              <a:t> and so on.</a:t>
            </a:r>
          </a:p>
          <a:p>
            <a:r>
              <a:rPr lang="en-US" altLang="ja-JP" dirty="0"/>
              <a:t>You're probably thinking something like this:</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3</a:t>
            </a:fld>
            <a:endParaRPr kumimoji="1" lang="ja-JP" altLang="en-US"/>
          </a:p>
        </p:txBody>
      </p:sp>
    </p:spTree>
    <p:extLst>
      <p:ext uri="{BB962C8B-B14F-4D97-AF65-F5344CB8AC3E}">
        <p14:creationId xmlns:p14="http://schemas.microsoft.com/office/powerpoint/2010/main" val="334219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E89F2-2BEF-63E7-DD10-0E8B25D11F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AFB358-1ED6-3696-E6B5-09347FAB18E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F289D76-E642-B0C3-FB98-D1C9A73DE29A}"/>
              </a:ext>
            </a:extLst>
          </p:cNvPr>
          <p:cNvSpPr>
            <a:spLocks noGrp="1"/>
          </p:cNvSpPr>
          <p:nvPr>
            <p:ph type="body" idx="1"/>
          </p:nvPr>
        </p:nvSpPr>
        <p:spPr/>
        <p:txBody>
          <a:bodyPr/>
          <a:lstStyle/>
          <a:p>
            <a:r>
              <a:rPr kumimoji="1" lang="en-US" altLang="ja-JP" dirty="0"/>
              <a:t>“Are you talking about Yet Another Fuzzy Finder AGAIN!?“</a:t>
            </a:r>
          </a:p>
          <a:p>
            <a:r>
              <a:rPr kumimoji="1" lang="en-US" altLang="ja-JP" dirty="0"/>
              <a:t>But this time it's different, because</a:t>
            </a:r>
            <a:endParaRPr kumimoji="1" lang="ja-JP" altLang="en-US" dirty="0"/>
          </a:p>
        </p:txBody>
      </p:sp>
      <p:sp>
        <p:nvSpPr>
          <p:cNvPr id="4" name="スライド番号プレースホルダー 3">
            <a:extLst>
              <a:ext uri="{FF2B5EF4-FFF2-40B4-BE49-F238E27FC236}">
                <a16:creationId xmlns:a16="http://schemas.microsoft.com/office/drawing/2014/main" id="{8BA8FF63-74B3-7822-4FF5-6479DD821449}"/>
              </a:ext>
            </a:extLst>
          </p:cNvPr>
          <p:cNvSpPr>
            <a:spLocks noGrp="1"/>
          </p:cNvSpPr>
          <p:nvPr>
            <p:ph type="sldNum" sz="quarter" idx="5"/>
          </p:nvPr>
        </p:nvSpPr>
        <p:spPr/>
        <p:txBody>
          <a:bodyPr/>
          <a:lstStyle/>
          <a:p>
            <a:fld id="{1EE0E513-314F-40A6-9E0F-401C7BE48290}" type="slidenum">
              <a:rPr kumimoji="1" lang="ja-JP" altLang="en-US" smtClean="0"/>
              <a:t>4</a:t>
            </a:fld>
            <a:endParaRPr kumimoji="1" lang="ja-JP" altLang="en-US"/>
          </a:p>
        </p:txBody>
      </p:sp>
    </p:spTree>
    <p:extLst>
      <p:ext uri="{BB962C8B-B14F-4D97-AF65-F5344CB8AC3E}">
        <p14:creationId xmlns:p14="http://schemas.microsoft.com/office/powerpoint/2010/main" val="400595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I'd like to introduce a new type of finder, the "Fluent" Finder.</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5</a:t>
            </a:fld>
            <a:endParaRPr kumimoji="1" lang="ja-JP" altLang="en-US"/>
          </a:p>
        </p:txBody>
      </p:sp>
    </p:spTree>
    <p:extLst>
      <p:ext uri="{BB962C8B-B14F-4D97-AF65-F5344CB8AC3E}">
        <p14:creationId xmlns:p14="http://schemas.microsoft.com/office/powerpoint/2010/main" val="344392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Finding code in programming is incredibly difficult, isn’t it? You've probably experienced something like this when trying to search using keywords and grep:</a:t>
            </a:r>
          </a:p>
          <a:p>
            <a:endParaRPr kumimoji="1" lang="en" altLang="ja-JP" dirty="0"/>
          </a:p>
          <a:p>
            <a:r>
              <a:rPr kumimoji="1" lang="en" altLang="ja-JP" dirty="0"/>
              <a:t>"I kept searching using a different verb with the same meaning and couldn't find the function."</a:t>
            </a:r>
          </a:p>
          <a:p>
            <a:endParaRPr kumimoji="1" lang="en" altLang="ja-JP" dirty="0"/>
          </a:p>
          <a:p>
            <a:r>
              <a:rPr kumimoji="1" lang="en" altLang="ja-JP" dirty="0"/>
              <a:t>"I couldn't even think of what words to use to search in the first place.”</a:t>
            </a:r>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6</a:t>
            </a:fld>
            <a:endParaRPr kumimoji="1" lang="ja-JP" altLang="en-US"/>
          </a:p>
        </p:txBody>
      </p:sp>
    </p:spTree>
    <p:extLst>
      <p:ext uri="{BB962C8B-B14F-4D97-AF65-F5344CB8AC3E}">
        <p14:creationId xmlns:p14="http://schemas.microsoft.com/office/powerpoint/2010/main" val="58082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310A-3789-BB08-8CB7-7D39327B9D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0E362D-9EA7-39C5-4083-347CDDA782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5898F74-69F6-6704-5749-A8147CDAD234}"/>
              </a:ext>
            </a:extLst>
          </p:cNvPr>
          <p:cNvSpPr>
            <a:spLocks noGrp="1"/>
          </p:cNvSpPr>
          <p:nvPr>
            <p:ph type="body" idx="1"/>
          </p:nvPr>
        </p:nvSpPr>
        <p:spPr/>
        <p:txBody>
          <a:bodyPr/>
          <a:lstStyle/>
          <a:p>
            <a:r>
              <a:rPr kumimoji="1" lang="en" altLang="ja-JP" dirty="0"/>
              <a:t>Fuzzy Finders search text based on fuzzy matching of words, so they cannot perform searches using synonym or sentences.</a:t>
            </a:r>
          </a:p>
          <a:p>
            <a:endParaRPr kumimoji="1" lang="en" altLang="ja-JP" dirty="0"/>
          </a:p>
          <a:p>
            <a:r>
              <a:rPr kumimoji="1" lang="en" altLang="ja-JP" dirty="0"/>
              <a:t>Unfortunately, even in this age where artificial intelligence can ”write” code, the task of “reading“ code will not disappear. Therefore, we need to address this problem both now and in the near future.</a:t>
            </a:r>
            <a:endParaRPr kumimoji="1" lang="ja-JP" altLang="en-US" dirty="0"/>
          </a:p>
        </p:txBody>
      </p:sp>
      <p:sp>
        <p:nvSpPr>
          <p:cNvPr id="4" name="スライド番号プレースホルダー 3">
            <a:extLst>
              <a:ext uri="{FF2B5EF4-FFF2-40B4-BE49-F238E27FC236}">
                <a16:creationId xmlns:a16="http://schemas.microsoft.com/office/drawing/2014/main" id="{E5598B2E-E776-06B0-0AF0-82B5B00F07E6}"/>
              </a:ext>
            </a:extLst>
          </p:cNvPr>
          <p:cNvSpPr>
            <a:spLocks noGrp="1"/>
          </p:cNvSpPr>
          <p:nvPr>
            <p:ph type="sldNum" sz="quarter" idx="5"/>
          </p:nvPr>
        </p:nvSpPr>
        <p:spPr/>
        <p:txBody>
          <a:bodyPr/>
          <a:lstStyle/>
          <a:p>
            <a:fld id="{1EE0E513-314F-40A6-9E0F-401C7BE48290}" type="slidenum">
              <a:rPr kumimoji="1" lang="ja-JP" altLang="en-US" smtClean="0"/>
              <a:t>7</a:t>
            </a:fld>
            <a:endParaRPr kumimoji="1" lang="ja-JP" altLang="en-US"/>
          </a:p>
        </p:txBody>
      </p:sp>
    </p:spTree>
    <p:extLst>
      <p:ext uri="{BB962C8B-B14F-4D97-AF65-F5344CB8AC3E}">
        <p14:creationId xmlns:p14="http://schemas.microsoft.com/office/powerpoint/2010/main" val="3542897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DE05F-18CC-A3B0-F974-7C21168109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C85EF9-CF56-8AF9-2791-9C30522631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CE66902-FB3F-6964-F022-284BB9BAA60F}"/>
              </a:ext>
            </a:extLst>
          </p:cNvPr>
          <p:cNvSpPr>
            <a:spLocks noGrp="1"/>
          </p:cNvSpPr>
          <p:nvPr>
            <p:ph type="body" idx="1"/>
          </p:nvPr>
        </p:nvSpPr>
        <p:spPr/>
        <p:txBody>
          <a:bodyPr/>
          <a:lstStyle/>
          <a:p>
            <a:r>
              <a:rPr kumimoji="1" lang="en" altLang="ja-JP" dirty="0"/>
              <a:t>Solving this problem is </a:t>
            </a:r>
            <a:r>
              <a:rPr kumimoji="1" lang="en" altLang="ja-JP" dirty="0" err="1"/>
              <a:t>flf</a:t>
            </a:r>
            <a:r>
              <a:rPr kumimoji="1" lang="en" altLang="ja-JP" dirty="0"/>
              <a:t>-vim, the world's first Fluent Finder. </a:t>
            </a:r>
          </a:p>
          <a:p>
            <a:endParaRPr kumimoji="1" lang="en" altLang="ja-JP" dirty="0"/>
          </a:p>
          <a:p>
            <a:r>
              <a:rPr kumimoji="1" lang="en" altLang="ja-JP" dirty="0"/>
              <a:t>Fluent Finder searches for text using vector search based on a language model, not simple string matching.</a:t>
            </a:r>
          </a:p>
          <a:p>
            <a:endParaRPr kumimoji="1" lang="en" altLang="ja-JP" dirty="0"/>
          </a:p>
          <a:p>
            <a:r>
              <a:rPr kumimoji="1" lang="en" altLang="ja-JP" dirty="0"/>
              <a:t>In other words, This means that the AI understands the meaning of the code and searches for it without being limited by the surface text.</a:t>
            </a:r>
          </a:p>
          <a:p>
            <a:endParaRPr kumimoji="1" lang="en" altLang="ja-JP" dirty="0"/>
          </a:p>
          <a:p>
            <a:r>
              <a:rPr kumimoji="1" lang="en" altLang="ja-JP" dirty="0"/>
              <a:t>It uses Tree-sitter for splitting code into chunks, allowing </a:t>
            </a:r>
            <a:r>
              <a:rPr kumimoji="1" lang="en" altLang="ja-JP" dirty="0" err="1"/>
              <a:t>flf</a:t>
            </a:r>
            <a:r>
              <a:rPr kumimoji="1" lang="en" altLang="ja-JP"/>
              <a:t> to </a:t>
            </a:r>
            <a:r>
              <a:rPr kumimoji="1" lang="en" altLang="ja-JP" dirty="0"/>
              <a:t>work with various languages.</a:t>
            </a:r>
            <a:endParaRPr kumimoji="1" lang="ja-JP" altLang="en-US" dirty="0"/>
          </a:p>
        </p:txBody>
      </p:sp>
      <p:sp>
        <p:nvSpPr>
          <p:cNvPr id="4" name="スライド番号プレースホルダー 3">
            <a:extLst>
              <a:ext uri="{FF2B5EF4-FFF2-40B4-BE49-F238E27FC236}">
                <a16:creationId xmlns:a16="http://schemas.microsoft.com/office/drawing/2014/main" id="{8D1AFAC7-90DE-38F1-A75B-9C70038ACD0C}"/>
              </a:ext>
            </a:extLst>
          </p:cNvPr>
          <p:cNvSpPr>
            <a:spLocks noGrp="1"/>
          </p:cNvSpPr>
          <p:nvPr>
            <p:ph type="sldNum" sz="quarter" idx="5"/>
          </p:nvPr>
        </p:nvSpPr>
        <p:spPr/>
        <p:txBody>
          <a:bodyPr/>
          <a:lstStyle/>
          <a:p>
            <a:fld id="{1EE0E513-314F-40A6-9E0F-401C7BE48290}" type="slidenum">
              <a:rPr kumimoji="1" lang="ja-JP" altLang="en-US" smtClean="0"/>
              <a:t>8</a:t>
            </a:fld>
            <a:endParaRPr kumimoji="1" lang="ja-JP" altLang="en-US"/>
          </a:p>
        </p:txBody>
      </p:sp>
    </p:spTree>
    <p:extLst>
      <p:ext uri="{BB962C8B-B14F-4D97-AF65-F5344CB8AC3E}">
        <p14:creationId xmlns:p14="http://schemas.microsoft.com/office/powerpoint/2010/main" val="320459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0F835-6D69-CA07-E279-10FC54E7648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CEC568-CD14-C394-4071-5291D823C9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D3344B-04BD-E788-ECA8-D3004EDACD8E}"/>
              </a:ext>
            </a:extLst>
          </p:cNvPr>
          <p:cNvSpPr>
            <a:spLocks noGrp="1"/>
          </p:cNvSpPr>
          <p:nvPr>
            <p:ph type="body" idx="1"/>
          </p:nvPr>
        </p:nvSpPr>
        <p:spPr/>
        <p:txBody>
          <a:bodyPr/>
          <a:lstStyle/>
          <a:p>
            <a:r>
              <a:rPr lang="en" altLang="ja-JP" dirty="0"/>
              <a:t>Let's look at an example. The `</a:t>
            </a:r>
            <a:r>
              <a:rPr lang="en" altLang="ja-JP" dirty="0" err="1"/>
              <a:t>FlfDir</a:t>
            </a:r>
            <a:r>
              <a:rPr lang="en" altLang="ja-JP" dirty="0"/>
              <a:t>` command recursively analyzes the code in a directory. When you enter "close the database" in Japanese, you can see that it actually displays the `</a:t>
            </a:r>
            <a:r>
              <a:rPr lang="en" altLang="ja-JP" dirty="0" err="1"/>
              <a:t>deInit</a:t>
            </a:r>
            <a:r>
              <a:rPr lang="en" altLang="ja-JP" dirty="0"/>
              <a:t>` function. It understands the words "database" and "close" and is able to select the appropriate function.</a:t>
            </a:r>
            <a:endParaRPr kumimoji="1" lang="ja-JP" altLang="en-US" dirty="0"/>
          </a:p>
        </p:txBody>
      </p:sp>
      <p:sp>
        <p:nvSpPr>
          <p:cNvPr id="4" name="スライド番号プレースホルダー 3">
            <a:extLst>
              <a:ext uri="{FF2B5EF4-FFF2-40B4-BE49-F238E27FC236}">
                <a16:creationId xmlns:a16="http://schemas.microsoft.com/office/drawing/2014/main" id="{947A18AD-13C0-0BAD-968B-790145C0F8DD}"/>
              </a:ext>
            </a:extLst>
          </p:cNvPr>
          <p:cNvSpPr>
            <a:spLocks noGrp="1"/>
          </p:cNvSpPr>
          <p:nvPr>
            <p:ph type="sldNum" sz="quarter" idx="5"/>
          </p:nvPr>
        </p:nvSpPr>
        <p:spPr/>
        <p:txBody>
          <a:bodyPr/>
          <a:lstStyle/>
          <a:p>
            <a:fld id="{1EE0E513-314F-40A6-9E0F-401C7BE48290}" type="slidenum">
              <a:rPr kumimoji="1" lang="ja-JP" altLang="en-US" smtClean="0"/>
              <a:t>9</a:t>
            </a:fld>
            <a:endParaRPr kumimoji="1" lang="ja-JP" altLang="en-US"/>
          </a:p>
        </p:txBody>
      </p:sp>
    </p:spTree>
    <p:extLst>
      <p:ext uri="{BB962C8B-B14F-4D97-AF65-F5344CB8AC3E}">
        <p14:creationId xmlns:p14="http://schemas.microsoft.com/office/powerpoint/2010/main" val="3631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D9824-3E57-ACFA-38FF-18A3B7A0BA8D}"/>
              </a:ext>
            </a:extLst>
          </p:cNvPr>
          <p:cNvSpPr>
            <a:spLocks noGrp="1"/>
          </p:cNvSpPr>
          <p:nvPr>
            <p:ph type="ctrTitle" hasCustomPrompt="1"/>
          </p:nvPr>
        </p:nvSpPr>
        <p:spPr>
          <a:xfrm>
            <a:off x="1524000" y="1122363"/>
            <a:ext cx="9144000" cy="2387600"/>
          </a:xfrm>
        </p:spPr>
        <p:txBody>
          <a:bodyPr anchor="b">
            <a:normAutofit/>
          </a:bodyPr>
          <a:lstStyle>
            <a:lvl1pPr algn="l">
              <a:defRPr sz="7200"/>
            </a:lvl1pPr>
          </a:lstStyle>
          <a:p>
            <a:r>
              <a:rPr kumimoji="1" lang="en-US" altLang="ja-JP" dirty="0"/>
              <a:t>Title which is very long</a:t>
            </a:r>
            <a:endParaRPr kumimoji="1" lang="ja-JP" altLang="en-US" dirty="0"/>
          </a:p>
        </p:txBody>
      </p:sp>
      <p:sp>
        <p:nvSpPr>
          <p:cNvPr id="3" name="字幕 2">
            <a:extLst>
              <a:ext uri="{FF2B5EF4-FFF2-40B4-BE49-F238E27FC236}">
                <a16:creationId xmlns:a16="http://schemas.microsoft.com/office/drawing/2014/main" id="{0AC7CB71-D10D-2564-BC29-EEE490DE106D}"/>
              </a:ext>
            </a:extLst>
          </p:cNvPr>
          <p:cNvSpPr>
            <a:spLocks noGrp="1"/>
          </p:cNvSpPr>
          <p:nvPr>
            <p:ph type="subTitle" idx="1" hasCustomPrompt="1"/>
          </p:nvPr>
        </p:nvSpPr>
        <p:spPr>
          <a:xfrm>
            <a:off x="1524000" y="3602038"/>
            <a:ext cx="9144000" cy="1655762"/>
          </a:xfrm>
        </p:spPr>
        <p:txBody>
          <a:bodyPr>
            <a:normAutofit/>
          </a:bodyPr>
          <a:lstStyle>
            <a:lvl1pPr marL="0" indent="0" algn="l">
              <a:buNone/>
              <a:defRPr sz="3200" b="0" i="0">
                <a:latin typeface="Inter Medium"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Subtitle which is longer</a:t>
            </a:r>
            <a:endParaRPr kumimoji="1" lang="ja-JP" altLang="en-US" dirty="0"/>
          </a:p>
        </p:txBody>
      </p:sp>
      <p:sp>
        <p:nvSpPr>
          <p:cNvPr id="4" name="日付プレースホルダー 3">
            <a:extLst>
              <a:ext uri="{FF2B5EF4-FFF2-40B4-BE49-F238E27FC236}">
                <a16:creationId xmlns:a16="http://schemas.microsoft.com/office/drawing/2014/main" id="{DC49ABBE-9596-ECA7-31AB-9D97C5A77AEB}"/>
              </a:ext>
            </a:extLst>
          </p:cNvPr>
          <p:cNvSpPr>
            <a:spLocks noGrp="1"/>
          </p:cNvSpPr>
          <p:nvPr>
            <p:ph type="dt" sz="half" idx="10"/>
          </p:nvPr>
        </p:nvSpPr>
        <p:spPr/>
        <p:txBody>
          <a:bodyPr/>
          <a:lstStyle/>
          <a:p>
            <a:fld id="{46B58EA0-7BB3-4579-9524-4B816DEDEF4B}"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85D06A36-4E7A-6787-DC33-47910B17B6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441F29F-7744-EB5C-BEE5-D2CFC20556F8}"/>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91561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DE152-A3C5-EC39-519D-E61DC2B365E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B6A4E15-5A7B-D94A-1D8E-968F3400C6F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F3AE35-5FED-58BD-906C-2A0240FC6900}"/>
              </a:ext>
            </a:extLst>
          </p:cNvPr>
          <p:cNvSpPr>
            <a:spLocks noGrp="1"/>
          </p:cNvSpPr>
          <p:nvPr>
            <p:ph type="dt" sz="half" idx="10"/>
          </p:nvPr>
        </p:nvSpPr>
        <p:spPr/>
        <p:txBody>
          <a:bodyPr/>
          <a:lstStyle/>
          <a:p>
            <a:fld id="{93F6EF50-0292-4FDA-B8BA-E02F5A677388}"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925C114C-6C3C-C7A7-D0FD-AAC5A626D5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B99A15-F3A8-D996-40B2-BFEB8DBC216D}"/>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23336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DA2AE2-F0AE-5597-05A5-2182044A519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565263-D8A0-0643-6DFE-CCD8B9262F5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04AE39-B31E-2195-3293-86AD2E48D071}"/>
              </a:ext>
            </a:extLst>
          </p:cNvPr>
          <p:cNvSpPr>
            <a:spLocks noGrp="1"/>
          </p:cNvSpPr>
          <p:nvPr>
            <p:ph type="dt" sz="half" idx="10"/>
          </p:nvPr>
        </p:nvSpPr>
        <p:spPr/>
        <p:txBody>
          <a:bodyPr/>
          <a:lstStyle/>
          <a:p>
            <a:fld id="{9DFC15D6-FBFC-4544-9362-51924C77756C}"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CDDF8785-BEE7-5DF5-4E7C-BF8954798C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9FB2D8-A8F4-6C3F-29A7-7D0E948252CD}"/>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150185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AF1E5-28DB-0471-E74C-8C2EEB11BDAC}"/>
              </a:ext>
            </a:extLst>
          </p:cNvPr>
          <p:cNvSpPr>
            <a:spLocks noGrp="1"/>
          </p:cNvSpPr>
          <p:nvPr>
            <p:ph type="title" hasCustomPrompt="1"/>
          </p:nvPr>
        </p:nvSpPr>
        <p:spPr/>
        <p:txBody>
          <a:bodyPr/>
          <a:lstStyle>
            <a:lvl1pPr>
              <a:defRPr sz="5400"/>
            </a:lvl1pPr>
          </a:lstStyle>
          <a:p>
            <a:r>
              <a:rPr kumimoji="1" lang="en-US" altLang="ja-JP" dirty="0"/>
              <a:t>Title</a:t>
            </a:r>
            <a:endParaRPr kumimoji="1" lang="ja-JP" altLang="en-US" dirty="0"/>
          </a:p>
        </p:txBody>
      </p:sp>
      <p:sp>
        <p:nvSpPr>
          <p:cNvPr id="3" name="コンテンツ プレースホルダー 2">
            <a:extLst>
              <a:ext uri="{FF2B5EF4-FFF2-40B4-BE49-F238E27FC236}">
                <a16:creationId xmlns:a16="http://schemas.microsoft.com/office/drawing/2014/main" id="{F0ED4DDC-9AA3-0480-081B-74B26CD0ECC6}"/>
              </a:ext>
            </a:extLst>
          </p:cNvPr>
          <p:cNvSpPr>
            <a:spLocks noGrp="1"/>
          </p:cNvSpPr>
          <p:nvPr>
            <p:ph idx="1" hasCustomPrompt="1"/>
          </p:nvPr>
        </p:nvSpPr>
        <p:spPr/>
        <p:txBody>
          <a:bodyPr/>
          <a:lstStyle>
            <a:lvl1pPr marL="0" indent="0">
              <a:buFontTx/>
              <a:buNone/>
              <a:defRPr b="1" i="0">
                <a:latin typeface="Inter" panose="02000503000000020004" pitchFamily="2"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ja-JP" dirty="0"/>
              <a:t>Lorem Ipsum</a:t>
            </a:r>
            <a:endParaRPr kumimoji="1" lang="ja-JP" altLang="en-US" dirty="0"/>
          </a:p>
        </p:txBody>
      </p:sp>
      <p:sp>
        <p:nvSpPr>
          <p:cNvPr id="4" name="日付プレースホルダー 3">
            <a:extLst>
              <a:ext uri="{FF2B5EF4-FFF2-40B4-BE49-F238E27FC236}">
                <a16:creationId xmlns:a16="http://schemas.microsoft.com/office/drawing/2014/main" id="{C3A93AFB-C385-59D9-8CA7-3654F4EBA130}"/>
              </a:ext>
            </a:extLst>
          </p:cNvPr>
          <p:cNvSpPr>
            <a:spLocks noGrp="1"/>
          </p:cNvSpPr>
          <p:nvPr>
            <p:ph type="dt" sz="half" idx="10"/>
          </p:nvPr>
        </p:nvSpPr>
        <p:spPr/>
        <p:txBody>
          <a:bodyPr/>
          <a:lstStyle/>
          <a:p>
            <a:fld id="{238250BE-E2BE-45D6-90A5-4C7E2FE3D800}"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E8B5A75D-CF73-F47C-0190-23E4D77FA2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6E53F3-D1C3-7DD6-CF8F-0C180DB6516A}"/>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45167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45806-8301-0571-AFF3-25E3A8FA1B7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96955F-0617-06A2-3E53-8E542AD837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4AE6CA-71F0-CB34-7A5C-D735126F4CEC}"/>
              </a:ext>
            </a:extLst>
          </p:cNvPr>
          <p:cNvSpPr>
            <a:spLocks noGrp="1"/>
          </p:cNvSpPr>
          <p:nvPr>
            <p:ph type="dt" sz="half" idx="10"/>
          </p:nvPr>
        </p:nvSpPr>
        <p:spPr/>
        <p:txBody>
          <a:bodyPr/>
          <a:lstStyle/>
          <a:p>
            <a:fld id="{8F150D17-98D8-4F9A-88AC-CF2E603E22AB}"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C05D4ACF-7BD0-BFA9-0EDE-2ADA2037AB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A01CA8-CA13-AD81-4F72-FB3A42C49384}"/>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424043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1ED72-E592-AF3E-D80A-9E91317BCBE8}"/>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68D47AFF-AD1C-A0C3-E831-E467CC1864C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37543F-FB40-4994-2286-FDBADE2F4DD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55E9BA-C120-D803-CD9C-591B2A2130AE}"/>
              </a:ext>
            </a:extLst>
          </p:cNvPr>
          <p:cNvSpPr>
            <a:spLocks noGrp="1"/>
          </p:cNvSpPr>
          <p:nvPr>
            <p:ph type="dt" sz="half" idx="10"/>
          </p:nvPr>
        </p:nvSpPr>
        <p:spPr/>
        <p:txBody>
          <a:bodyPr/>
          <a:lstStyle/>
          <a:p>
            <a:fld id="{D4572325-EB97-4428-BDDB-9433A343A4BA}" type="datetime1">
              <a:rPr kumimoji="1" lang="ja-JP" altLang="en-US" smtClean="0"/>
              <a:t>2025/11/5</a:t>
            </a:fld>
            <a:endParaRPr kumimoji="1" lang="ja-JP" altLang="en-US"/>
          </a:p>
        </p:txBody>
      </p:sp>
      <p:sp>
        <p:nvSpPr>
          <p:cNvPr id="6" name="フッター プレースホルダー 5">
            <a:extLst>
              <a:ext uri="{FF2B5EF4-FFF2-40B4-BE49-F238E27FC236}">
                <a16:creationId xmlns:a16="http://schemas.microsoft.com/office/drawing/2014/main" id="{6E6B9279-A333-EFF0-76FF-029B84604B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51FB5A-85E8-E6F0-5827-C8441581480B}"/>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388195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DB37C-CFAE-1386-72E0-F40632C9FEE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DB6F46-3EC5-7AB6-69EF-E6EDE1A2C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DF87B-3482-5653-0A9C-BF44169736A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89AE5A7-6B99-6661-952C-982077020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6B11317-A864-08FD-5BDB-86131F841AC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21AD548-561A-D142-2507-50CF9163EAB5}"/>
              </a:ext>
            </a:extLst>
          </p:cNvPr>
          <p:cNvSpPr>
            <a:spLocks noGrp="1"/>
          </p:cNvSpPr>
          <p:nvPr>
            <p:ph type="dt" sz="half" idx="10"/>
          </p:nvPr>
        </p:nvSpPr>
        <p:spPr/>
        <p:txBody>
          <a:bodyPr/>
          <a:lstStyle/>
          <a:p>
            <a:fld id="{D250E405-08B6-4DFE-9356-5D8E40FF9F9F}" type="datetime1">
              <a:rPr kumimoji="1" lang="ja-JP" altLang="en-US" smtClean="0"/>
              <a:t>2025/11/5</a:t>
            </a:fld>
            <a:endParaRPr kumimoji="1" lang="ja-JP" altLang="en-US"/>
          </a:p>
        </p:txBody>
      </p:sp>
      <p:sp>
        <p:nvSpPr>
          <p:cNvPr id="8" name="フッター プレースホルダー 7">
            <a:extLst>
              <a:ext uri="{FF2B5EF4-FFF2-40B4-BE49-F238E27FC236}">
                <a16:creationId xmlns:a16="http://schemas.microsoft.com/office/drawing/2014/main" id="{21FCA0A1-B423-3310-37C4-839B6E7A5E7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FEB3DCF-ADC1-64FC-E429-366D63904589}"/>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132662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546CAD-7647-65D4-10A4-A742666CE17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9A040B-1BE2-B30C-A310-90A3479503F1}"/>
              </a:ext>
            </a:extLst>
          </p:cNvPr>
          <p:cNvSpPr>
            <a:spLocks noGrp="1"/>
          </p:cNvSpPr>
          <p:nvPr>
            <p:ph type="dt" sz="half" idx="10"/>
          </p:nvPr>
        </p:nvSpPr>
        <p:spPr/>
        <p:txBody>
          <a:bodyPr/>
          <a:lstStyle/>
          <a:p>
            <a:fld id="{2162776E-7090-4C75-93A5-4C50D6F82DAE}" type="datetime1">
              <a:rPr kumimoji="1" lang="ja-JP" altLang="en-US" smtClean="0"/>
              <a:t>2025/11/5</a:t>
            </a:fld>
            <a:endParaRPr kumimoji="1" lang="ja-JP" altLang="en-US"/>
          </a:p>
        </p:txBody>
      </p:sp>
      <p:sp>
        <p:nvSpPr>
          <p:cNvPr id="4" name="フッター プレースホルダー 3">
            <a:extLst>
              <a:ext uri="{FF2B5EF4-FFF2-40B4-BE49-F238E27FC236}">
                <a16:creationId xmlns:a16="http://schemas.microsoft.com/office/drawing/2014/main" id="{90947900-F16C-E622-37DC-1BF8916ECCE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A781CB9-B61B-8717-A956-65A15C12D155}"/>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69775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2F4B1D1-54F6-5787-BEED-9353CD77895E}"/>
              </a:ext>
            </a:extLst>
          </p:cNvPr>
          <p:cNvSpPr>
            <a:spLocks noGrp="1"/>
          </p:cNvSpPr>
          <p:nvPr>
            <p:ph type="dt" sz="half" idx="10"/>
          </p:nvPr>
        </p:nvSpPr>
        <p:spPr/>
        <p:txBody>
          <a:bodyPr/>
          <a:lstStyle/>
          <a:p>
            <a:fld id="{E3995D02-A0FF-4297-9AE7-D7F4A677E00B}" type="datetime1">
              <a:rPr kumimoji="1" lang="ja-JP" altLang="en-US" smtClean="0"/>
              <a:t>2025/11/5</a:t>
            </a:fld>
            <a:endParaRPr kumimoji="1" lang="ja-JP" altLang="en-US"/>
          </a:p>
        </p:txBody>
      </p:sp>
      <p:sp>
        <p:nvSpPr>
          <p:cNvPr id="3" name="フッター プレースホルダー 2">
            <a:extLst>
              <a:ext uri="{FF2B5EF4-FFF2-40B4-BE49-F238E27FC236}">
                <a16:creationId xmlns:a16="http://schemas.microsoft.com/office/drawing/2014/main" id="{43D97F2D-1DAF-A16C-28F8-3675E9BA1D0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A8E6EA-E806-E01D-3A78-09296B9C17BB}"/>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48333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E3438-4251-ACA7-51AA-3CFAF27953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BB6D5C-D9C9-E12E-0B4F-449804DCE9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A9DD46E-6EAE-9EA3-7175-0BDB8CE19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A187A2A-04B5-2307-5318-25084EF50248}"/>
              </a:ext>
            </a:extLst>
          </p:cNvPr>
          <p:cNvSpPr>
            <a:spLocks noGrp="1"/>
          </p:cNvSpPr>
          <p:nvPr>
            <p:ph type="dt" sz="half" idx="10"/>
          </p:nvPr>
        </p:nvSpPr>
        <p:spPr/>
        <p:txBody>
          <a:bodyPr/>
          <a:lstStyle/>
          <a:p>
            <a:fld id="{9267BE87-EE88-489A-B4F4-838D7E6056B2}" type="datetime1">
              <a:rPr kumimoji="1" lang="ja-JP" altLang="en-US" smtClean="0"/>
              <a:t>2025/11/5</a:t>
            </a:fld>
            <a:endParaRPr kumimoji="1" lang="ja-JP" altLang="en-US"/>
          </a:p>
        </p:txBody>
      </p:sp>
      <p:sp>
        <p:nvSpPr>
          <p:cNvPr id="6" name="フッター プレースホルダー 5">
            <a:extLst>
              <a:ext uri="{FF2B5EF4-FFF2-40B4-BE49-F238E27FC236}">
                <a16:creationId xmlns:a16="http://schemas.microsoft.com/office/drawing/2014/main" id="{5B26E761-38A3-2491-EBB0-5ADCA3306B3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948A38-6419-DEC5-62B7-14F25103A231}"/>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17748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AFA88-B290-C5B2-575C-A35A184DB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C024B8C-7A6B-A8C5-EE18-C4FB0B594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0DB0E2-1E0A-5A78-48DA-9521F24C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CA0597-AA7D-7D63-AF7F-321F0AA4F4ED}"/>
              </a:ext>
            </a:extLst>
          </p:cNvPr>
          <p:cNvSpPr>
            <a:spLocks noGrp="1"/>
          </p:cNvSpPr>
          <p:nvPr>
            <p:ph type="dt" sz="half" idx="10"/>
          </p:nvPr>
        </p:nvSpPr>
        <p:spPr/>
        <p:txBody>
          <a:bodyPr/>
          <a:lstStyle/>
          <a:p>
            <a:fld id="{BC00C1D2-CA06-4BD6-93BE-DC5E3516C033}" type="datetime1">
              <a:rPr kumimoji="1" lang="ja-JP" altLang="en-US" smtClean="0"/>
              <a:t>2025/11/5</a:t>
            </a:fld>
            <a:endParaRPr kumimoji="1" lang="ja-JP" altLang="en-US"/>
          </a:p>
        </p:txBody>
      </p:sp>
      <p:sp>
        <p:nvSpPr>
          <p:cNvPr id="6" name="フッター プレースホルダー 5">
            <a:extLst>
              <a:ext uri="{FF2B5EF4-FFF2-40B4-BE49-F238E27FC236}">
                <a16:creationId xmlns:a16="http://schemas.microsoft.com/office/drawing/2014/main" id="{58D14D59-A38C-3E0E-DF08-CD7666A7F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E75434-FD9B-102C-F70C-1CFC541E04D1}"/>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29467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3DFC398-7E4E-C167-4FDF-41B6B65E94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CB4E2045-3C21-A6D7-5E6C-94127C203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8CB0611-0CA5-827F-90C7-2126B8D35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82885F-03F6-4857-A3EE-3293221D0406}" type="datetime1">
              <a:rPr kumimoji="1" lang="ja-JP" altLang="en-US" smtClean="0"/>
              <a:t>2025/11/5</a:t>
            </a:fld>
            <a:endParaRPr kumimoji="1" lang="ja-JP" altLang="en-US"/>
          </a:p>
        </p:txBody>
      </p:sp>
      <p:sp>
        <p:nvSpPr>
          <p:cNvPr id="5" name="フッター プレースホルダー 4">
            <a:extLst>
              <a:ext uri="{FF2B5EF4-FFF2-40B4-BE49-F238E27FC236}">
                <a16:creationId xmlns:a16="http://schemas.microsoft.com/office/drawing/2014/main" id="{4B078D23-6E66-BCA9-31EB-C154A5558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4B2385-58A0-4320-082F-61F0628EB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7377534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5400" b="1" i="0" kern="1200">
          <a:solidFill>
            <a:schemeClr val="tx1"/>
          </a:solidFill>
          <a:latin typeface="Glacial Indifferenc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b="0" i="0" kern="1200">
          <a:solidFill>
            <a:schemeClr val="tx1"/>
          </a:solidFill>
          <a:latin typeface="Inte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Inte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Inte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Inte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Inte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26.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2.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sv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1606A6-6ABA-68C2-2576-8E0CF408458A}"/>
              </a:ext>
            </a:extLst>
          </p:cNvPr>
          <p:cNvSpPr>
            <a:spLocks noGrp="1"/>
          </p:cNvSpPr>
          <p:nvPr>
            <p:ph type="ctrTitle"/>
          </p:nvPr>
        </p:nvSpPr>
        <p:spPr/>
        <p:txBody>
          <a:bodyPr>
            <a:normAutofit/>
          </a:bodyPr>
          <a:lstStyle/>
          <a:p>
            <a:r>
              <a:rPr kumimoji="1" lang="en-US" altLang="ja-JP" b="1" dirty="0"/>
              <a:t>From </a:t>
            </a:r>
            <a:r>
              <a:rPr lang="en-US" altLang="ja-JP" b="1" dirty="0">
                <a:ln w="9525">
                  <a:solidFill>
                    <a:schemeClr val="bg1"/>
                  </a:solidFill>
                  <a:prstDash val="solid"/>
                </a:ln>
                <a:effectLst>
                  <a:outerShdw blurRad="12700" dist="38100" dir="2700000" algn="tl" rotWithShape="0">
                    <a:schemeClr val="bg1">
                      <a:lumMod val="50000"/>
                    </a:schemeClr>
                  </a:outerShdw>
                </a:effectLst>
              </a:rPr>
              <a:t>        </a:t>
            </a:r>
            <a:r>
              <a:rPr kumimoji="1" lang="en-US" altLang="ja-JP" b="1" dirty="0"/>
              <a:t>   to </a:t>
            </a:r>
            <a:endParaRPr kumimoji="1" lang="ja-JP" altLang="en-US" b="1" dirty="0">
              <a:gradFill flip="none" rotWithShape="1">
                <a:gsLst>
                  <a:gs pos="78000">
                    <a:srgbClr val="CA1CD7"/>
                  </a:gs>
                  <a:gs pos="87000">
                    <a:srgbClr val="7556BA"/>
                  </a:gs>
                  <a:gs pos="95000">
                    <a:srgbClr val="169699"/>
                  </a:gs>
                </a:gsLst>
                <a:lin ang="0" scaled="1"/>
                <a:tileRect/>
              </a:gradFill>
              <a:effectLst>
                <a:reflection blurRad="6350" stA="50000" endA="300" endPos="50000" dist="29997" dir="5400000" sy="-100000" algn="bl" rotWithShape="0"/>
              </a:effectLst>
            </a:endParaRPr>
          </a:p>
        </p:txBody>
      </p:sp>
      <p:sp>
        <p:nvSpPr>
          <p:cNvPr id="3" name="字幕 2">
            <a:extLst>
              <a:ext uri="{FF2B5EF4-FFF2-40B4-BE49-F238E27FC236}">
                <a16:creationId xmlns:a16="http://schemas.microsoft.com/office/drawing/2014/main" id="{314F87F1-C081-7E63-B71C-92AC2BC132BB}"/>
              </a:ext>
            </a:extLst>
          </p:cNvPr>
          <p:cNvSpPr>
            <a:spLocks noGrp="1"/>
          </p:cNvSpPr>
          <p:nvPr>
            <p:ph type="subTitle" idx="1"/>
          </p:nvPr>
        </p:nvSpPr>
        <p:spPr>
          <a:xfrm>
            <a:off x="1524000" y="3939858"/>
            <a:ext cx="9144000" cy="1655762"/>
          </a:xfrm>
        </p:spPr>
        <p:txBody>
          <a:bodyPr>
            <a:normAutofit/>
          </a:bodyPr>
          <a:lstStyle/>
          <a:p>
            <a:r>
              <a:rPr lang="en-US" altLang="ja-JP" sz="3200" b="1" dirty="0">
                <a:latin typeface="Inter" panose="02000503000000020004" pitchFamily="2" charset="0"/>
                <a:ea typeface="Inter" panose="02000503000000020004" pitchFamily="2" charset="0"/>
              </a:rPr>
              <a:t>Semantic Code Search in </a:t>
            </a:r>
            <a:r>
              <a:rPr lang="en-US" altLang="ja-JP" b="1" dirty="0">
                <a:latin typeface="Inter" panose="02000503000000020004" pitchFamily="2" charset="0"/>
                <a:ea typeface="Inter" panose="02000503000000020004" pitchFamily="2" charset="0"/>
              </a:rPr>
              <a:t>Vim/</a:t>
            </a:r>
            <a:r>
              <a:rPr lang="en-US" altLang="ja-JP" sz="3200" b="1" dirty="0" err="1">
                <a:latin typeface="Inter" panose="02000503000000020004" pitchFamily="2" charset="0"/>
                <a:ea typeface="Inter" panose="02000503000000020004" pitchFamily="2" charset="0"/>
              </a:rPr>
              <a:t>Neovim</a:t>
            </a:r>
            <a:endParaRPr lang="en-US" altLang="ja-JP" sz="3200" b="1" dirty="0">
              <a:latin typeface="Inter" panose="02000503000000020004" pitchFamily="2" charset="0"/>
              <a:ea typeface="Inter" panose="02000503000000020004" pitchFamily="2" charset="0"/>
            </a:endParaRPr>
          </a:p>
          <a:p>
            <a:r>
              <a:rPr lang="en-US" altLang="ja-JP" sz="2400" b="1" dirty="0">
                <a:latin typeface="Inter" panose="02000503000000020004" pitchFamily="2" charset="0"/>
                <a:ea typeface="Inter" panose="02000503000000020004" pitchFamily="2" charset="0"/>
              </a:rPr>
              <a:t>By OKABE Gota (@sirasagi62)</a:t>
            </a:r>
            <a:endParaRPr kumimoji="1" lang="ja-JP" altLang="en-US" sz="2400" b="1" dirty="0">
              <a:latin typeface="Inter" panose="02000503000000020004" pitchFamily="2" charset="0"/>
            </a:endParaRPr>
          </a:p>
        </p:txBody>
      </p:sp>
      <p:sp>
        <p:nvSpPr>
          <p:cNvPr id="4" name="タイトル 1">
            <a:extLst>
              <a:ext uri="{FF2B5EF4-FFF2-40B4-BE49-F238E27FC236}">
                <a16:creationId xmlns:a16="http://schemas.microsoft.com/office/drawing/2014/main" id="{4F7E0442-30ED-CE14-AB5C-F2B647CA6490}"/>
              </a:ext>
            </a:extLst>
          </p:cNvPr>
          <p:cNvSpPr txBox="1">
            <a:spLocks/>
          </p:cNvSpPr>
          <p:nvPr/>
        </p:nvSpPr>
        <p:spPr>
          <a:xfrm>
            <a:off x="3853542" y="1122363"/>
            <a:ext cx="2601686"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7200" kern="1200">
                <a:solidFill>
                  <a:schemeClr val="tx1"/>
                </a:solidFill>
                <a:latin typeface="+mj-lt"/>
                <a:ea typeface="+mj-ea"/>
                <a:cs typeface="+mj-cs"/>
              </a:defRPr>
            </a:lvl1pPr>
          </a:lstStyle>
          <a:p>
            <a:r>
              <a:rPr lang="en-US" altLang="ja-JP"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Fuzzy</a:t>
            </a:r>
            <a:endParaRPr lang="ja-JP"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タイトル 1">
            <a:extLst>
              <a:ext uri="{FF2B5EF4-FFF2-40B4-BE49-F238E27FC236}">
                <a16:creationId xmlns:a16="http://schemas.microsoft.com/office/drawing/2014/main" id="{D5FF5C14-1867-BAAF-4292-2E0AEFA47676}"/>
              </a:ext>
            </a:extLst>
          </p:cNvPr>
          <p:cNvSpPr txBox="1">
            <a:spLocks/>
          </p:cNvSpPr>
          <p:nvPr/>
        </p:nvSpPr>
        <p:spPr>
          <a:xfrm>
            <a:off x="7368567" y="1122363"/>
            <a:ext cx="3126059"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7200" kern="1200">
                <a:solidFill>
                  <a:schemeClr val="tx1"/>
                </a:solidFill>
                <a:latin typeface="+mj-lt"/>
                <a:ea typeface="+mj-ea"/>
                <a:cs typeface="+mj-cs"/>
              </a:defRPr>
            </a:lvl1pPr>
          </a:lstStyle>
          <a:p>
            <a:r>
              <a:rPr lang="en-US" altLang="ja-JP" b="1" dirty="0">
                <a:gradFill flip="none" rotWithShape="1">
                  <a:gsLst>
                    <a:gs pos="16000">
                      <a:srgbClr val="CA1CD7"/>
                    </a:gs>
                    <a:gs pos="61000">
                      <a:srgbClr val="7556BA"/>
                    </a:gs>
                    <a:gs pos="95000">
                      <a:srgbClr val="169699"/>
                    </a:gs>
                  </a:gsLst>
                  <a:lin ang="0" scaled="1"/>
                  <a:tileRect/>
                </a:gradFill>
                <a:effectLst>
                  <a:reflection blurRad="6350" stA="50000" endA="300" endPos="50000" dist="29997" dir="5400000" sy="-100000" algn="bl" rotWithShape="0"/>
                </a:effectLst>
              </a:rPr>
              <a:t>Fluent</a:t>
            </a:r>
            <a:endParaRPr lang="ja-JP" altLang="en-US" b="1" dirty="0">
              <a:gradFill flip="none" rotWithShape="1">
                <a:gsLst>
                  <a:gs pos="16000">
                    <a:srgbClr val="CA1CD7"/>
                  </a:gs>
                  <a:gs pos="61000">
                    <a:srgbClr val="7556BA"/>
                  </a:gs>
                  <a:gs pos="95000">
                    <a:srgbClr val="169699"/>
                  </a:gs>
                </a:gsLst>
                <a:lin ang="0" scaled="1"/>
                <a:tileRect/>
              </a:gradFill>
              <a:effectLst>
                <a:reflection blurRad="6350" stA="50000" endA="300" endPos="50000" dist="29997" dir="5400000" sy="-100000" algn="bl" rotWithShape="0"/>
              </a:effectLst>
            </a:endParaRPr>
          </a:p>
        </p:txBody>
      </p:sp>
      <p:sp>
        <p:nvSpPr>
          <p:cNvPr id="6" name="スライド番号プレースホルダー 5">
            <a:extLst>
              <a:ext uri="{FF2B5EF4-FFF2-40B4-BE49-F238E27FC236}">
                <a16:creationId xmlns:a16="http://schemas.microsoft.com/office/drawing/2014/main" id="{B0285230-9168-5E14-0228-D5FD94E4BF5A}"/>
              </a:ext>
            </a:extLst>
          </p:cNvPr>
          <p:cNvSpPr>
            <a:spLocks noGrp="1"/>
          </p:cNvSpPr>
          <p:nvPr>
            <p:ph type="sldNum" sz="quarter" idx="12"/>
          </p:nvPr>
        </p:nvSpPr>
        <p:spPr/>
        <p:txBody>
          <a:bodyPr/>
          <a:lstStyle/>
          <a:p>
            <a:fld id="{72A3E619-8423-4C41-BCA7-F8BF064CAB82}" type="slidenum">
              <a:rPr kumimoji="1" lang="ja-JP" altLang="en-US" smtClean="0"/>
              <a:t>1</a:t>
            </a:fld>
            <a:endParaRPr kumimoji="1" lang="ja-JP" altLang="en-US"/>
          </a:p>
        </p:txBody>
      </p:sp>
    </p:spTree>
    <p:extLst>
      <p:ext uri="{BB962C8B-B14F-4D97-AF65-F5344CB8AC3E}">
        <p14:creationId xmlns:p14="http://schemas.microsoft.com/office/powerpoint/2010/main" val="90419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74475F-7FF7-9FB5-30DA-E183FE87A8F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74197C-2E73-9037-6C51-3F6223AB24C9}"/>
              </a:ext>
            </a:extLst>
          </p:cNvPr>
          <p:cNvSpPr>
            <a:spLocks noGrp="1"/>
          </p:cNvSpPr>
          <p:nvPr>
            <p:ph type="title"/>
          </p:nvPr>
        </p:nvSpPr>
        <p:spPr/>
        <p:txBody>
          <a:bodyPr>
            <a:normAutofit/>
          </a:bodyPr>
          <a:lstStyle/>
          <a:p>
            <a:r>
              <a:rPr kumimoji="1" lang="en-US" altLang="ja-JP" sz="4800" b="1" dirty="0"/>
              <a:t>Example 1: </a:t>
            </a:r>
            <a:r>
              <a:rPr kumimoji="1" lang="en-US" altLang="ja-JP" sz="4800" b="1" dirty="0" err="1"/>
              <a:t>FlfDir</a:t>
            </a:r>
            <a:endParaRPr kumimoji="1" lang="ja-JP" altLang="en-US" sz="4800" b="1" dirty="0"/>
          </a:p>
        </p:txBody>
      </p:sp>
      <p:sp>
        <p:nvSpPr>
          <p:cNvPr id="4" name="スライド番号プレースホルダー 3">
            <a:extLst>
              <a:ext uri="{FF2B5EF4-FFF2-40B4-BE49-F238E27FC236}">
                <a16:creationId xmlns:a16="http://schemas.microsoft.com/office/drawing/2014/main" id="{8820BF23-94F7-73E5-3CDD-7F8B87E0B043}"/>
              </a:ext>
            </a:extLst>
          </p:cNvPr>
          <p:cNvSpPr>
            <a:spLocks noGrp="1"/>
          </p:cNvSpPr>
          <p:nvPr>
            <p:ph type="sldNum" sz="quarter" idx="12"/>
          </p:nvPr>
        </p:nvSpPr>
        <p:spPr/>
        <p:txBody>
          <a:bodyPr/>
          <a:lstStyle/>
          <a:p>
            <a:fld id="{72A3E619-8423-4C41-BCA7-F8BF064CAB82}" type="slidenum">
              <a:rPr kumimoji="1" lang="ja-JP" altLang="en-US" smtClean="0"/>
              <a:t>10</a:t>
            </a:fld>
            <a:endParaRPr kumimoji="1" lang="ja-JP" altLang="en-US"/>
          </a:p>
        </p:txBody>
      </p:sp>
      <p:grpSp>
        <p:nvGrpSpPr>
          <p:cNvPr id="6" name="グループ化 5">
            <a:extLst>
              <a:ext uri="{FF2B5EF4-FFF2-40B4-BE49-F238E27FC236}">
                <a16:creationId xmlns:a16="http://schemas.microsoft.com/office/drawing/2014/main" id="{ECABC22B-C15B-1856-BEEF-61DFA4D75481}"/>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7573E466-4176-54D8-25B2-1069C87CB310}"/>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09BAC5F4-635B-7539-E347-B32259803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EAA01F98-FD5D-6B81-204E-185C011F0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pic>
        <p:nvPicPr>
          <p:cNvPr id="3" name="図 2">
            <a:extLst>
              <a:ext uri="{FF2B5EF4-FFF2-40B4-BE49-F238E27FC236}">
                <a16:creationId xmlns:a16="http://schemas.microsoft.com/office/drawing/2014/main" id="{CA7895EF-BFDC-841F-7309-D3949ADCB58E}"/>
              </a:ext>
            </a:extLst>
          </p:cNvPr>
          <p:cNvPicPr>
            <a:picLocks noChangeAspect="1"/>
          </p:cNvPicPr>
          <p:nvPr/>
        </p:nvPicPr>
        <p:blipFill>
          <a:blip r:embed="rId7"/>
          <a:stretch>
            <a:fillRect/>
          </a:stretch>
        </p:blipFill>
        <p:spPr>
          <a:xfrm>
            <a:off x="955116" y="1556293"/>
            <a:ext cx="8360577" cy="5018005"/>
          </a:xfrm>
          <a:prstGeom prst="rect">
            <a:avLst/>
          </a:prstGeom>
        </p:spPr>
      </p:pic>
    </p:spTree>
    <p:extLst>
      <p:ext uri="{BB962C8B-B14F-4D97-AF65-F5344CB8AC3E}">
        <p14:creationId xmlns:p14="http://schemas.microsoft.com/office/powerpoint/2010/main" val="3115434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02462-C024-2074-C807-70268EA8C5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CB1E23-A7BB-0606-7258-C78AFE76A0C1}"/>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3CC8C516-F7BA-BE25-D5DD-8C7858DD3D86}"/>
              </a:ext>
            </a:extLst>
          </p:cNvPr>
          <p:cNvSpPr>
            <a:spLocks noGrp="1"/>
          </p:cNvSpPr>
          <p:nvPr>
            <p:ph type="sldNum" sz="quarter" idx="12"/>
          </p:nvPr>
        </p:nvSpPr>
        <p:spPr/>
        <p:txBody>
          <a:bodyPr/>
          <a:lstStyle/>
          <a:p>
            <a:fld id="{72A3E619-8423-4C41-BCA7-F8BF064CAB82}" type="slidenum">
              <a:rPr kumimoji="1" lang="ja-JP" altLang="en-US" smtClean="0"/>
              <a:t>11</a:t>
            </a:fld>
            <a:endParaRPr kumimoji="1" lang="ja-JP" altLang="en-US"/>
          </a:p>
        </p:txBody>
      </p:sp>
      <p:grpSp>
        <p:nvGrpSpPr>
          <p:cNvPr id="3" name="グループ化 2">
            <a:extLst>
              <a:ext uri="{FF2B5EF4-FFF2-40B4-BE49-F238E27FC236}">
                <a16:creationId xmlns:a16="http://schemas.microsoft.com/office/drawing/2014/main" id="{B23DDAA2-1384-49F1-6F0C-92C165DC8B8C}"/>
              </a:ext>
            </a:extLst>
          </p:cNvPr>
          <p:cNvGrpSpPr/>
          <p:nvPr/>
        </p:nvGrpSpPr>
        <p:grpSpPr>
          <a:xfrm>
            <a:off x="10547528" y="1806899"/>
            <a:ext cx="1173726" cy="400110"/>
            <a:chOff x="10301082" y="1938124"/>
            <a:chExt cx="1173726" cy="400110"/>
          </a:xfrm>
        </p:grpSpPr>
        <p:sp>
          <p:nvSpPr>
            <p:cNvPr id="5" name="テキスト ボックス 4">
              <a:extLst>
                <a:ext uri="{FF2B5EF4-FFF2-40B4-BE49-F238E27FC236}">
                  <a16:creationId xmlns:a16="http://schemas.microsoft.com/office/drawing/2014/main" id="{05BA7DF3-DC71-97D0-1F17-004644D1B7C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6" name="グラフィックス 5">
              <a:extLst>
                <a:ext uri="{FF2B5EF4-FFF2-40B4-BE49-F238E27FC236}">
                  <a16:creationId xmlns:a16="http://schemas.microsoft.com/office/drawing/2014/main" id="{B3851722-9C41-A4C1-31E8-A0A82A15F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8" name="グラフィックス 7">
            <a:extLst>
              <a:ext uri="{FF2B5EF4-FFF2-40B4-BE49-F238E27FC236}">
                <a16:creationId xmlns:a16="http://schemas.microsoft.com/office/drawing/2014/main" id="{80EC6A4F-7FCA-0760-53B5-FA463BEBDC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4279116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AB98C-A03E-50E6-0354-E5861BAC04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98751E-290A-80B1-EDB1-35769BFC536A}"/>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FEBD4852-CA1F-6B13-1E32-6008F9A9EC1A}"/>
              </a:ext>
            </a:extLst>
          </p:cNvPr>
          <p:cNvSpPr>
            <a:spLocks noGrp="1"/>
          </p:cNvSpPr>
          <p:nvPr>
            <p:ph type="sldNum" sz="quarter" idx="12"/>
          </p:nvPr>
        </p:nvSpPr>
        <p:spPr/>
        <p:txBody>
          <a:bodyPr/>
          <a:lstStyle/>
          <a:p>
            <a:fld id="{72A3E619-8423-4C41-BCA7-F8BF064CAB82}" type="slidenum">
              <a:rPr kumimoji="1" lang="ja-JP" altLang="en-US" smtClean="0"/>
              <a:t>12</a:t>
            </a:fld>
            <a:endParaRPr kumimoji="1" lang="ja-JP" altLang="en-US"/>
          </a:p>
        </p:txBody>
      </p:sp>
      <p:sp>
        <p:nvSpPr>
          <p:cNvPr id="7" name="コンテンツ プレースホルダー 6">
            <a:extLst>
              <a:ext uri="{FF2B5EF4-FFF2-40B4-BE49-F238E27FC236}">
                <a16:creationId xmlns:a16="http://schemas.microsoft.com/office/drawing/2014/main" id="{F587AAFB-E678-4EB9-4F47-70CED39BE687}"/>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 long </a:t>
            </a:r>
            <a:r>
              <a:rPr lang="en-US" altLang="ja-JP" sz="3200" dirty="0">
                <a:solidFill>
                  <a:srgbClr val="000000"/>
                </a:solidFill>
              </a:rPr>
              <a:t>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a:t>
            </a:r>
            <a:endParaRPr lang="en-US" altLang="ja-JP" sz="3200" dirty="0">
              <a:solidFill>
                <a:schemeClr val="accent5"/>
              </a:solidFill>
            </a:endParaRPr>
          </a:p>
        </p:txBody>
      </p:sp>
      <p:pic>
        <p:nvPicPr>
          <p:cNvPr id="3" name="Picture 2">
            <a:extLst>
              <a:ext uri="{FF2B5EF4-FFF2-40B4-BE49-F238E27FC236}">
                <a16:creationId xmlns:a16="http://schemas.microsoft.com/office/drawing/2014/main" id="{3421422D-8EDB-8F9C-E09E-DEA496A017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1B52267D-0118-F500-0B8E-788A98C7EC07}"/>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1A133A0E-83BA-9420-F858-FC3710216ECC}"/>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8B8D0A7E-1E57-1CE3-77BC-A5F16789B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51831126-4787-15FC-2B2C-825C48EC1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55332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C40B9-0A1C-6A8C-DFD0-56BE177582C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FC9F2C-A443-D37A-03BF-B39337DB54A8}"/>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AA62A336-11F3-EE14-54E2-CC88297EE57E}"/>
              </a:ext>
            </a:extLst>
          </p:cNvPr>
          <p:cNvSpPr>
            <a:spLocks noGrp="1"/>
          </p:cNvSpPr>
          <p:nvPr>
            <p:ph type="sldNum" sz="quarter" idx="12"/>
          </p:nvPr>
        </p:nvSpPr>
        <p:spPr/>
        <p:txBody>
          <a:bodyPr/>
          <a:lstStyle/>
          <a:p>
            <a:fld id="{72A3E619-8423-4C41-BCA7-F8BF064CAB82}" type="slidenum">
              <a:rPr kumimoji="1" lang="ja-JP" altLang="en-US" smtClean="0"/>
              <a:t>13</a:t>
            </a:fld>
            <a:endParaRPr kumimoji="1" lang="ja-JP" altLang="en-US"/>
          </a:p>
        </p:txBody>
      </p:sp>
      <p:sp>
        <p:nvSpPr>
          <p:cNvPr id="7" name="コンテンツ プレースホルダー 6">
            <a:extLst>
              <a:ext uri="{FF2B5EF4-FFF2-40B4-BE49-F238E27FC236}">
                <a16:creationId xmlns:a16="http://schemas.microsoft.com/office/drawing/2014/main" id="{20E23CBD-3821-FBB5-FDA9-0AA498A13E5A}"/>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 long </a:t>
            </a:r>
            <a:r>
              <a:rPr lang="en-US" altLang="ja-JP" sz="3200" dirty="0">
                <a:solidFill>
                  <a:srgbClr val="000000"/>
                </a:solidFill>
              </a:rPr>
              <a:t>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 </a:t>
            </a:r>
            <a:r>
              <a:rPr lang="en-US" altLang="ja-JP" sz="3200" dirty="0">
                <a:solidFill>
                  <a:schemeClr val="accent5"/>
                </a:solidFill>
              </a:rPr>
              <a:t>over 1 hour</a:t>
            </a:r>
          </a:p>
        </p:txBody>
      </p:sp>
      <p:pic>
        <p:nvPicPr>
          <p:cNvPr id="3" name="Picture 2">
            <a:extLst>
              <a:ext uri="{FF2B5EF4-FFF2-40B4-BE49-F238E27FC236}">
                <a16:creationId xmlns:a16="http://schemas.microsoft.com/office/drawing/2014/main" id="{0A67C1D3-F80D-3803-2915-A2833C1ADB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0DD020E0-B395-8BED-A182-0B061B9F8544}"/>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3DA4D335-8392-3E26-F63D-29493A1E6B8B}"/>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0" name="グラフィックス 9">
              <a:extLst>
                <a:ext uri="{FF2B5EF4-FFF2-40B4-BE49-F238E27FC236}">
                  <a16:creationId xmlns:a16="http://schemas.microsoft.com/office/drawing/2014/main" id="{91682555-9465-2A00-2DA2-4D56D6362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1" name="グラフィックス 10">
            <a:extLst>
              <a:ext uri="{FF2B5EF4-FFF2-40B4-BE49-F238E27FC236}">
                <a16:creationId xmlns:a16="http://schemas.microsoft.com/office/drawing/2014/main" id="{9BBFDCC8-563B-7D22-C808-7186A29F1B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44172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2790-8923-DC23-F94F-D6B7D74CC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9DCAAE8-EEEB-07DD-CE87-DDFBA4DA0A1B}"/>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6C629992-A34A-5EA8-32A4-8C4F6919ACD2}"/>
              </a:ext>
            </a:extLst>
          </p:cNvPr>
          <p:cNvSpPr>
            <a:spLocks noGrp="1"/>
          </p:cNvSpPr>
          <p:nvPr>
            <p:ph type="sldNum" sz="quarter" idx="12"/>
          </p:nvPr>
        </p:nvSpPr>
        <p:spPr/>
        <p:txBody>
          <a:bodyPr/>
          <a:lstStyle/>
          <a:p>
            <a:fld id="{72A3E619-8423-4C41-BCA7-F8BF064CAB82}" type="slidenum">
              <a:rPr kumimoji="1" lang="ja-JP" altLang="en-US" smtClean="0"/>
              <a:t>14</a:t>
            </a:fld>
            <a:endParaRPr kumimoji="1" lang="ja-JP" altLang="en-US"/>
          </a:p>
        </p:txBody>
      </p:sp>
      <p:sp>
        <p:nvSpPr>
          <p:cNvPr id="7" name="コンテンツ プレースホルダー 6">
            <a:extLst>
              <a:ext uri="{FF2B5EF4-FFF2-40B4-BE49-F238E27FC236}">
                <a16:creationId xmlns:a16="http://schemas.microsoft.com/office/drawing/2014/main" id="{E9AFD6C4-F384-55E8-8146-DC05860060D5}"/>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a:t>
            </a:r>
            <a:r>
              <a:rPr lang="en-US" altLang="ja-JP" sz="3200" dirty="0">
                <a:solidFill>
                  <a:srgbClr val="000000"/>
                </a:solidFill>
              </a:rPr>
              <a:t> long 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 </a:t>
            </a:r>
            <a:r>
              <a:rPr lang="en-US" altLang="ja-JP" sz="3200" dirty="0">
                <a:solidFill>
                  <a:schemeClr val="accent5"/>
                </a:solidFill>
              </a:rPr>
              <a:t>over 1 hour</a:t>
            </a:r>
          </a:p>
        </p:txBody>
      </p:sp>
      <p:sp>
        <p:nvSpPr>
          <p:cNvPr id="3" name="角丸四角形吹き出し 2">
            <a:extLst>
              <a:ext uri="{FF2B5EF4-FFF2-40B4-BE49-F238E27FC236}">
                <a16:creationId xmlns:a16="http://schemas.microsoft.com/office/drawing/2014/main" id="{2B598AF3-ED77-3EC7-F6C4-C82D15479361}"/>
              </a:ext>
            </a:extLst>
          </p:cNvPr>
          <p:cNvSpPr/>
          <p:nvPr/>
        </p:nvSpPr>
        <p:spPr>
          <a:xfrm>
            <a:off x="1046592" y="1825625"/>
            <a:ext cx="6253109" cy="3862253"/>
          </a:xfrm>
          <a:prstGeom prst="wedgeRoundRectCallout">
            <a:avLst>
              <a:gd name="adj1" fmla="val 64198"/>
              <a:gd name="adj2" fmla="val -51361"/>
              <a:gd name="adj3" fmla="val 16667"/>
            </a:avLst>
          </a:prstGeom>
          <a:solidFill>
            <a:srgbClr val="F8F8FA"/>
          </a:solidFill>
          <a:ln w="7620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7200" b="1" dirty="0">
                <a:solidFill>
                  <a:schemeClr val="tx1"/>
                </a:solidFill>
                <a:latin typeface="Inter" panose="02000503000000020004" pitchFamily="2" charset="0"/>
                <a:ea typeface="Inter" panose="02000503000000020004" pitchFamily="2" charset="0"/>
              </a:rPr>
              <a:t>Not</a:t>
            </a:r>
            <a:r>
              <a:rPr kumimoji="1" lang="en-US" altLang="ja-JP" sz="7200" b="1" dirty="0">
                <a:solidFill>
                  <a:sysClr val="windowText" lastClr="000000"/>
                </a:solidFill>
                <a:latin typeface="Inter" panose="02000503000000020004" pitchFamily="2" charset="0"/>
                <a:ea typeface="Inter" panose="02000503000000020004" pitchFamily="2" charset="0"/>
              </a:rPr>
              <a:t> </a:t>
            </a:r>
            <a:r>
              <a:rPr kumimoji="1" lang="en-US" altLang="ja-JP" sz="7200" b="1" dirty="0">
                <a:gradFill flip="none" rotWithShape="1">
                  <a:gsLst>
                    <a:gs pos="34000">
                      <a:srgbClr val="CA1CD7"/>
                    </a:gs>
                    <a:gs pos="72000">
                      <a:srgbClr val="7556BA"/>
                    </a:gs>
                    <a:gs pos="100000">
                      <a:srgbClr val="169699"/>
                    </a:gs>
                  </a:gsLst>
                  <a:lin ang="0" scaled="1"/>
                  <a:tileRect/>
                </a:gradFill>
                <a:latin typeface="Inter" panose="02000503000000020004" pitchFamily="2" charset="0"/>
                <a:ea typeface="Inter" panose="02000503000000020004" pitchFamily="2" charset="0"/>
              </a:rPr>
              <a:t>Fluent</a:t>
            </a:r>
            <a:endParaRPr kumimoji="1" lang="ja-JP" altLang="en-US" sz="7200" b="1">
              <a:gradFill flip="none" rotWithShape="1">
                <a:gsLst>
                  <a:gs pos="34000">
                    <a:srgbClr val="CA1CD7"/>
                  </a:gs>
                  <a:gs pos="72000">
                    <a:srgbClr val="7556BA"/>
                  </a:gs>
                  <a:gs pos="100000">
                    <a:srgbClr val="169699"/>
                  </a:gs>
                </a:gsLst>
                <a:lin ang="0" scaled="1"/>
                <a:tileRect/>
              </a:gradFill>
              <a:latin typeface="Inter" panose="02000503000000020004" pitchFamily="2" charset="0"/>
            </a:endParaRPr>
          </a:p>
        </p:txBody>
      </p:sp>
      <p:pic>
        <p:nvPicPr>
          <p:cNvPr id="8" name="Picture 2">
            <a:extLst>
              <a:ext uri="{FF2B5EF4-FFF2-40B4-BE49-F238E27FC236}">
                <a16:creationId xmlns:a16="http://schemas.microsoft.com/office/drawing/2014/main" id="{DC321E22-E2C2-E269-928F-E20B329C60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B8234417-36D0-B256-88A9-258E6B5E0CAD}"/>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92B89DB0-F215-9CC9-2ACD-D8DE493E30A8}"/>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1" name="グラフィックス 10">
              <a:extLst>
                <a:ext uri="{FF2B5EF4-FFF2-40B4-BE49-F238E27FC236}">
                  <a16:creationId xmlns:a16="http://schemas.microsoft.com/office/drawing/2014/main" id="{0884919D-5A8D-4AF2-128D-A341AA3943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2" name="グラフィックス 11">
            <a:extLst>
              <a:ext uri="{FF2B5EF4-FFF2-40B4-BE49-F238E27FC236}">
                <a16:creationId xmlns:a16="http://schemas.microsoft.com/office/drawing/2014/main" id="{32864748-A541-6E4B-11BB-0B8100D5E5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139511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0483-B782-D54C-157A-80023B96E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A47AA5-B518-E640-47B6-6FCD026252DD}"/>
              </a:ext>
            </a:extLst>
          </p:cNvPr>
          <p:cNvSpPr>
            <a:spLocks noGrp="1"/>
          </p:cNvSpPr>
          <p:nvPr>
            <p:ph type="title"/>
          </p:nvPr>
        </p:nvSpPr>
        <p:spPr/>
        <p:txBody>
          <a:bodyPr>
            <a:normAutofit/>
          </a:bodyPr>
          <a:lstStyle/>
          <a:p>
            <a:r>
              <a:rPr kumimoji="1" lang="en-US" altLang="ja-JP" sz="4800" b="1" dirty="0"/>
              <a:t>Example 2: </a:t>
            </a:r>
            <a:r>
              <a:rPr kumimoji="1" lang="en-US" altLang="ja-JP" sz="4800" b="1" dirty="0" err="1"/>
              <a:t>FlfBuf</a:t>
            </a:r>
            <a:endParaRPr kumimoji="1" lang="ja-JP" altLang="en-US" sz="4800" b="1" dirty="0"/>
          </a:p>
        </p:txBody>
      </p:sp>
      <p:sp>
        <p:nvSpPr>
          <p:cNvPr id="4" name="スライド番号プレースホルダー 3">
            <a:extLst>
              <a:ext uri="{FF2B5EF4-FFF2-40B4-BE49-F238E27FC236}">
                <a16:creationId xmlns:a16="http://schemas.microsoft.com/office/drawing/2014/main" id="{04266E03-40DE-017D-181D-D76DC2F61396}"/>
              </a:ext>
            </a:extLst>
          </p:cNvPr>
          <p:cNvSpPr>
            <a:spLocks noGrp="1"/>
          </p:cNvSpPr>
          <p:nvPr>
            <p:ph type="sldNum" sz="quarter" idx="12"/>
          </p:nvPr>
        </p:nvSpPr>
        <p:spPr/>
        <p:txBody>
          <a:bodyPr/>
          <a:lstStyle/>
          <a:p>
            <a:fld id="{72A3E619-8423-4C41-BCA7-F8BF064CAB82}" type="slidenum">
              <a:rPr kumimoji="1" lang="ja-JP" altLang="en-US" smtClean="0"/>
              <a:t>15</a:t>
            </a:fld>
            <a:endParaRPr kumimoji="1" lang="ja-JP" altLang="en-US"/>
          </a:p>
        </p:txBody>
      </p:sp>
      <p:pic>
        <p:nvPicPr>
          <p:cNvPr id="5" name="図 4">
            <a:extLst>
              <a:ext uri="{FF2B5EF4-FFF2-40B4-BE49-F238E27FC236}">
                <a16:creationId xmlns:a16="http://schemas.microsoft.com/office/drawing/2014/main" id="{13CAA761-DEF4-24EE-3E45-F82918BF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1452282"/>
            <a:ext cx="8583707" cy="5150224"/>
          </a:xfrm>
          <a:prstGeom prst="rect">
            <a:avLst/>
          </a:prstGeom>
        </p:spPr>
      </p:pic>
      <p:grpSp>
        <p:nvGrpSpPr>
          <p:cNvPr id="6" name="グループ化 5">
            <a:extLst>
              <a:ext uri="{FF2B5EF4-FFF2-40B4-BE49-F238E27FC236}">
                <a16:creationId xmlns:a16="http://schemas.microsoft.com/office/drawing/2014/main" id="{6DC18208-08E0-6DE6-10BD-125EF3AFDCF1}"/>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52849E3D-A1A3-DBCC-F55D-F630FB0CBF80}"/>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EAE971A6-F988-184D-6DBC-8050259E9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A4C9D11E-A57A-013B-B07F-0699968255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2529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B18950-8625-8E57-C019-73AAAAA072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9BE422D-F1EE-951D-38A9-66ABF3D597A5}"/>
              </a:ext>
            </a:extLst>
          </p:cNvPr>
          <p:cNvSpPr>
            <a:spLocks noGrp="1"/>
          </p:cNvSpPr>
          <p:nvPr>
            <p:ph type="title"/>
          </p:nvPr>
        </p:nvSpPr>
        <p:spPr/>
        <p:txBody>
          <a:bodyPr>
            <a:normAutofit/>
          </a:bodyPr>
          <a:lstStyle/>
          <a:p>
            <a:r>
              <a:rPr kumimoji="1" lang="en-US" altLang="ja-JP" sz="4800" b="1" dirty="0"/>
              <a:t>Example 2: </a:t>
            </a:r>
            <a:r>
              <a:rPr kumimoji="1" lang="en-US" altLang="ja-JP" sz="4800" b="1" dirty="0" err="1"/>
              <a:t>FlfBuf</a:t>
            </a:r>
            <a:endParaRPr kumimoji="1" lang="ja-JP" altLang="en-US" sz="4800" b="1" dirty="0"/>
          </a:p>
        </p:txBody>
      </p:sp>
      <p:sp>
        <p:nvSpPr>
          <p:cNvPr id="4" name="スライド番号プレースホルダー 3">
            <a:extLst>
              <a:ext uri="{FF2B5EF4-FFF2-40B4-BE49-F238E27FC236}">
                <a16:creationId xmlns:a16="http://schemas.microsoft.com/office/drawing/2014/main" id="{CE822F18-1DBD-4D3A-B110-773BAF869848}"/>
              </a:ext>
            </a:extLst>
          </p:cNvPr>
          <p:cNvSpPr>
            <a:spLocks noGrp="1"/>
          </p:cNvSpPr>
          <p:nvPr>
            <p:ph type="sldNum" sz="quarter" idx="12"/>
          </p:nvPr>
        </p:nvSpPr>
        <p:spPr/>
        <p:txBody>
          <a:bodyPr/>
          <a:lstStyle/>
          <a:p>
            <a:fld id="{72A3E619-8423-4C41-BCA7-F8BF064CAB8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F2D93AB8-6865-74B3-4769-7456AF1D4F78}"/>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0E196E0B-DA01-C13B-4F17-71ADB65FC218}"/>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83DA1D90-902F-8288-CFB4-B902E8C0FC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9EAAC8A0-A60C-F3E9-939C-AE40256E6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pic>
        <p:nvPicPr>
          <p:cNvPr id="10" name="図 9" descr="コンピューターのスクリーンショット&#10;&#10;AI 生成コンテンツは誤りを含む可能性があります。">
            <a:extLst>
              <a:ext uri="{FF2B5EF4-FFF2-40B4-BE49-F238E27FC236}">
                <a16:creationId xmlns:a16="http://schemas.microsoft.com/office/drawing/2014/main" id="{30977A0C-2F19-19DC-F127-9439912089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119" y="1448408"/>
            <a:ext cx="8595132" cy="5150223"/>
          </a:xfrm>
          <a:prstGeom prst="rect">
            <a:avLst/>
          </a:prstGeom>
        </p:spPr>
      </p:pic>
    </p:spTree>
    <p:extLst>
      <p:ext uri="{BB962C8B-B14F-4D97-AF65-F5344CB8AC3E}">
        <p14:creationId xmlns:p14="http://schemas.microsoft.com/office/powerpoint/2010/main" val="259145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98814-F1F5-630E-BE89-FFF2DB635E5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B9B1EE1-120A-A53D-2C66-EC6BE6CF8E24}"/>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3632879C-2B7F-322F-5D42-8032D98EC68F}"/>
              </a:ext>
            </a:extLst>
          </p:cNvPr>
          <p:cNvSpPr>
            <a:spLocks noGrp="1"/>
          </p:cNvSpPr>
          <p:nvPr>
            <p:ph idx="1"/>
          </p:nvPr>
        </p:nvSpPr>
        <p:spPr/>
        <p:txBody>
          <a:bodyPr>
            <a:normAutofit/>
          </a:bodyPr>
          <a:lstStyle/>
          <a:p>
            <a:r>
              <a:rPr lang="en-US" altLang="ja-JP" sz="3200" dirty="0"/>
              <a:t>Use SLM(Small Language Model)</a:t>
            </a:r>
          </a:p>
          <a:p>
            <a:pPr marL="342900" indent="-342900">
              <a:buFont typeface="Arial" panose="020B0604020202020204" pitchFamily="34" charset="0"/>
              <a:buChar char="•"/>
            </a:pPr>
            <a:r>
              <a:rPr lang="en-US" altLang="ja-JP" sz="3200" dirty="0"/>
              <a:t>Safe</a:t>
            </a:r>
          </a:p>
          <a:p>
            <a:pPr marL="342900" indent="-342900">
              <a:buFont typeface="Arial" panose="020B0604020202020204" pitchFamily="34" charset="0"/>
              <a:buChar char="•"/>
            </a:pPr>
            <a:r>
              <a:rPr lang="en-US" altLang="ja-JP" sz="3200" dirty="0"/>
              <a:t>Cost-Effective</a:t>
            </a:r>
          </a:p>
          <a:p>
            <a:pPr marL="342900" indent="-342900">
              <a:buFont typeface="Arial" panose="020B0604020202020204" pitchFamily="34" charset="0"/>
              <a:buChar char="•"/>
            </a:pPr>
            <a:r>
              <a:rPr lang="en-US" altLang="ja-JP" sz="3200" dirty="0"/>
              <a:t>Fast</a:t>
            </a:r>
          </a:p>
        </p:txBody>
      </p:sp>
      <p:grpSp>
        <p:nvGrpSpPr>
          <p:cNvPr id="3" name="グループ化 2">
            <a:extLst>
              <a:ext uri="{FF2B5EF4-FFF2-40B4-BE49-F238E27FC236}">
                <a16:creationId xmlns:a16="http://schemas.microsoft.com/office/drawing/2014/main" id="{0F20DCF2-48DA-1357-C15B-5AC324E4FE9C}"/>
              </a:ext>
            </a:extLst>
          </p:cNvPr>
          <p:cNvGrpSpPr/>
          <p:nvPr/>
        </p:nvGrpSpPr>
        <p:grpSpPr>
          <a:xfrm>
            <a:off x="10547528" y="1806899"/>
            <a:ext cx="1173726" cy="400110"/>
            <a:chOff x="10301082" y="1938124"/>
            <a:chExt cx="1173726" cy="400110"/>
          </a:xfrm>
        </p:grpSpPr>
        <p:sp>
          <p:nvSpPr>
            <p:cNvPr id="4" name="テキスト ボックス 3">
              <a:extLst>
                <a:ext uri="{FF2B5EF4-FFF2-40B4-BE49-F238E27FC236}">
                  <a16:creationId xmlns:a16="http://schemas.microsoft.com/office/drawing/2014/main" id="{BEB813A9-D867-04B5-11CD-0A579EE9AC3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5" name="グラフィックス 4">
              <a:extLst>
                <a:ext uri="{FF2B5EF4-FFF2-40B4-BE49-F238E27FC236}">
                  <a16:creationId xmlns:a16="http://schemas.microsoft.com/office/drawing/2014/main" id="{D3B97C75-C3B6-AB59-4DF7-28B7D2411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6" name="グラフィックス 5">
            <a:extLst>
              <a:ext uri="{FF2B5EF4-FFF2-40B4-BE49-F238E27FC236}">
                <a16:creationId xmlns:a16="http://schemas.microsoft.com/office/drawing/2014/main" id="{DE8B6C7C-E7A9-EF9B-C1B5-33AEBB4CB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35870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01BAE-E4B5-7B3E-2966-651FBA27F7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D4F77E-B26A-54D3-8A81-161D3DB48695}"/>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3C5387C7-D94E-D87C-24E9-9180FB84BC4E}"/>
              </a:ext>
            </a:extLst>
          </p:cNvPr>
          <p:cNvSpPr>
            <a:spLocks noGrp="1"/>
          </p:cNvSpPr>
          <p:nvPr>
            <p:ph idx="1"/>
          </p:nvPr>
        </p:nvSpPr>
        <p:spPr/>
        <p:txBody>
          <a:bodyPr>
            <a:normAutofit/>
          </a:bodyPr>
          <a:lstStyle/>
          <a:p>
            <a:r>
              <a:rPr lang="en" altLang="ja-JP" sz="3200" dirty="0"/>
              <a:t>“ruri-v3-70m-code-v-0.1”</a:t>
            </a:r>
          </a:p>
          <a:p>
            <a:pPr marL="457200" indent="-457200">
              <a:buFont typeface="Arial" panose="020B0604020202020204" pitchFamily="34" charset="0"/>
              <a:buChar char="•"/>
            </a:pPr>
            <a:r>
              <a:rPr lang="en" altLang="ja-JP" sz="3200" dirty="0"/>
              <a:t>Finetuned “ruri-v3”</a:t>
            </a:r>
            <a:endParaRPr lang="en-US" altLang="ja-JP" sz="3200" dirty="0"/>
          </a:p>
        </p:txBody>
      </p:sp>
      <p:grpSp>
        <p:nvGrpSpPr>
          <p:cNvPr id="5" name="グループ化 4">
            <a:extLst>
              <a:ext uri="{FF2B5EF4-FFF2-40B4-BE49-F238E27FC236}">
                <a16:creationId xmlns:a16="http://schemas.microsoft.com/office/drawing/2014/main" id="{0E46A130-615C-39EE-D809-FCC02935D57E}"/>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C1D5C09D-7DCF-F75C-AB24-FEA5332263A9}"/>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8BFB584D-15A4-47BC-D335-D3D7D5BBC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BCA06C58-C419-C952-0FAE-7EC66E599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9497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70C4-AA94-1275-7EC8-AA2A1A6777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3C34E3-86C1-FE7E-34E1-F594EF311DB5}"/>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8E7287E5-7CFE-51C1-4272-3C88A0EF5393}"/>
              </a:ext>
            </a:extLst>
          </p:cNvPr>
          <p:cNvSpPr>
            <a:spLocks noGrp="1"/>
          </p:cNvSpPr>
          <p:nvPr>
            <p:ph idx="1"/>
          </p:nvPr>
        </p:nvSpPr>
        <p:spPr/>
        <p:txBody>
          <a:bodyPr>
            <a:normAutofit/>
          </a:bodyPr>
          <a:lstStyle/>
          <a:p>
            <a:r>
              <a:rPr lang="en" altLang="ja-JP" sz="3200" dirty="0"/>
              <a:t>“ruri-v3-70m-code-v-0.1”</a:t>
            </a:r>
          </a:p>
          <a:p>
            <a:pPr marL="457200" indent="-457200">
              <a:buFont typeface="Arial" panose="020B0604020202020204" pitchFamily="34" charset="0"/>
              <a:buChar char="•"/>
            </a:pPr>
            <a:r>
              <a:rPr lang="en" altLang="ja-JP" sz="3200" dirty="0"/>
              <a:t>Finetuned “ruri-v3”</a:t>
            </a:r>
            <a:endParaRPr lang="en-US" altLang="ja-JP" sz="3200" dirty="0"/>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37235208-4543-1D52-E8E9-9050AF37D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28107"/>
            <a:ext cx="5961739" cy="1977335"/>
          </a:xfrm>
          <a:prstGeom prst="rect">
            <a:avLst/>
          </a:prstGeom>
        </p:spPr>
      </p:pic>
      <p:sp>
        <p:nvSpPr>
          <p:cNvPr id="8" name="楕円 3">
            <a:extLst>
              <a:ext uri="{FF2B5EF4-FFF2-40B4-BE49-F238E27FC236}">
                <a16:creationId xmlns:a16="http://schemas.microsoft.com/office/drawing/2014/main" id="{6F2CDE74-5F21-AF0D-7FE8-54EBBF70A836}"/>
              </a:ext>
            </a:extLst>
          </p:cNvPr>
          <p:cNvSpPr/>
          <p:nvPr/>
        </p:nvSpPr>
        <p:spPr>
          <a:xfrm>
            <a:off x="7391399" y="1880979"/>
            <a:ext cx="3712511" cy="3899314"/>
          </a:xfrm>
          <a:prstGeom prst="ellipse">
            <a:avLst/>
          </a:prstGeom>
          <a:blipFill>
            <a:blip r:embed="rId4"/>
            <a:stretch>
              <a:fillRect/>
            </a:stretch>
          </a:blip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nvGrpSpPr>
          <p:cNvPr id="3" name="グループ化 2">
            <a:extLst>
              <a:ext uri="{FF2B5EF4-FFF2-40B4-BE49-F238E27FC236}">
                <a16:creationId xmlns:a16="http://schemas.microsoft.com/office/drawing/2014/main" id="{F307CAE9-2E64-87A0-F0FB-65B5399DAC38}"/>
              </a:ext>
            </a:extLst>
          </p:cNvPr>
          <p:cNvGrpSpPr/>
          <p:nvPr/>
        </p:nvGrpSpPr>
        <p:grpSpPr>
          <a:xfrm>
            <a:off x="10547528" y="1806899"/>
            <a:ext cx="1173726" cy="400110"/>
            <a:chOff x="10301082" y="1938124"/>
            <a:chExt cx="1173726" cy="400110"/>
          </a:xfrm>
        </p:grpSpPr>
        <p:sp>
          <p:nvSpPr>
            <p:cNvPr id="4" name="テキスト ボックス 3">
              <a:extLst>
                <a:ext uri="{FF2B5EF4-FFF2-40B4-BE49-F238E27FC236}">
                  <a16:creationId xmlns:a16="http://schemas.microsoft.com/office/drawing/2014/main" id="{5FFAA939-089E-4FAE-38AC-00B563EA49FC}"/>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5" name="グラフィックス 4">
              <a:extLst>
                <a:ext uri="{FF2B5EF4-FFF2-40B4-BE49-F238E27FC236}">
                  <a16:creationId xmlns:a16="http://schemas.microsoft.com/office/drawing/2014/main" id="{EBFBCFDF-F9F9-D078-0B67-D5815E296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1" name="グラフィックス 10">
            <a:extLst>
              <a:ext uri="{FF2B5EF4-FFF2-40B4-BE49-F238E27FC236}">
                <a16:creationId xmlns:a16="http://schemas.microsoft.com/office/drawing/2014/main" id="{435605C7-9327-CD28-0CB8-5BA17B3749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80927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Effect transition="in" filter="fade">
                                      <p:cBhvr>
                                        <p:cTn id="9"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35"/>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7B1283C-748D-C339-CAEC-7EB79487B0E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solidFill>
                <a:schemeClr val="tx1"/>
              </a:solidFill>
            </a:endParaRPr>
          </a:p>
        </p:txBody>
      </p:sp>
      <p:sp>
        <p:nvSpPr>
          <p:cNvPr id="9" name="楕円 8">
            <a:extLst>
              <a:ext uri="{FF2B5EF4-FFF2-40B4-BE49-F238E27FC236}">
                <a16:creationId xmlns:a16="http://schemas.microsoft.com/office/drawing/2014/main" id="{D34B6499-E2D5-D3B5-C1D5-69BB273F6460}"/>
              </a:ext>
            </a:extLst>
          </p:cNvPr>
          <p:cNvSpPr/>
          <p:nvPr/>
        </p:nvSpPr>
        <p:spPr>
          <a:xfrm>
            <a:off x="1595961" y="797517"/>
            <a:ext cx="2425016" cy="2425016"/>
          </a:xfrm>
          <a:prstGeom prst="ellipse">
            <a:avLst/>
          </a:prstGeom>
          <a:blipFill>
            <a:blip r:embed="rId5"/>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グラフィックス 14">
            <a:extLst>
              <a:ext uri="{FF2B5EF4-FFF2-40B4-BE49-F238E27FC236}">
                <a16:creationId xmlns:a16="http://schemas.microsoft.com/office/drawing/2014/main" id="{B2650E41-BB45-3155-07EC-FD1CE778DD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1109" y="5237395"/>
            <a:ext cx="524890" cy="524890"/>
          </a:xfrm>
          <a:prstGeom prst="rect">
            <a:avLst/>
          </a:prstGeom>
        </p:spPr>
      </p:pic>
      <p:pic>
        <p:nvPicPr>
          <p:cNvPr id="17" name="グラフィックス 16">
            <a:extLst>
              <a:ext uri="{FF2B5EF4-FFF2-40B4-BE49-F238E27FC236}">
                <a16:creationId xmlns:a16="http://schemas.microsoft.com/office/drawing/2014/main" id="{3B944CCD-75E3-21AF-C33C-71EFC9C832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1109" y="3146891"/>
            <a:ext cx="524890" cy="524890"/>
          </a:xfrm>
          <a:prstGeom prst="rect">
            <a:avLst/>
          </a:prstGeom>
        </p:spPr>
      </p:pic>
      <p:pic>
        <p:nvPicPr>
          <p:cNvPr id="19" name="グラフィックス 18">
            <a:extLst>
              <a:ext uri="{FF2B5EF4-FFF2-40B4-BE49-F238E27FC236}">
                <a16:creationId xmlns:a16="http://schemas.microsoft.com/office/drawing/2014/main" id="{E78F3ECD-B70B-CDFD-C9FA-36FE930AFF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1110" y="2120623"/>
            <a:ext cx="524890" cy="524890"/>
          </a:xfrm>
          <a:prstGeom prst="rect">
            <a:avLst/>
          </a:prstGeom>
        </p:spPr>
      </p:pic>
      <p:pic>
        <p:nvPicPr>
          <p:cNvPr id="21" name="グラフィックス 20">
            <a:extLst>
              <a:ext uri="{FF2B5EF4-FFF2-40B4-BE49-F238E27FC236}">
                <a16:creationId xmlns:a16="http://schemas.microsoft.com/office/drawing/2014/main" id="{B9B31D25-857B-737D-EA90-BCE33DA725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71109" y="4223959"/>
            <a:ext cx="524890" cy="524890"/>
          </a:xfrm>
          <a:prstGeom prst="rect">
            <a:avLst/>
          </a:prstGeom>
        </p:spPr>
      </p:pic>
      <p:sp>
        <p:nvSpPr>
          <p:cNvPr id="22" name="テキスト ボックス 21">
            <a:extLst>
              <a:ext uri="{FF2B5EF4-FFF2-40B4-BE49-F238E27FC236}">
                <a16:creationId xmlns:a16="http://schemas.microsoft.com/office/drawing/2014/main" id="{5B827D9B-8780-E87E-C09E-B43A38971D22}"/>
              </a:ext>
            </a:extLst>
          </p:cNvPr>
          <p:cNvSpPr txBox="1"/>
          <p:nvPr/>
        </p:nvSpPr>
        <p:spPr>
          <a:xfrm>
            <a:off x="6771247" y="2055914"/>
            <a:ext cx="3227165" cy="646331"/>
          </a:xfrm>
          <a:prstGeom prst="rect">
            <a:avLst/>
          </a:prstGeom>
          <a:noFill/>
        </p:spPr>
        <p:txBody>
          <a:bodyPr wrap="none" rtlCol="0">
            <a:spAutoFit/>
          </a:bodyPr>
          <a:lstStyle/>
          <a:p>
            <a:r>
              <a:rPr kumimoji="1" lang="en-US" altLang="ja-JP" sz="3600" b="1" dirty="0">
                <a:latin typeface="+mj-lt"/>
              </a:rPr>
              <a:t>Sendai, Japan</a:t>
            </a:r>
            <a:endParaRPr kumimoji="1" lang="ja-JP" altLang="en-US" sz="3600" b="1" dirty="0">
              <a:latin typeface="+mj-lt"/>
            </a:endParaRPr>
          </a:p>
        </p:txBody>
      </p:sp>
      <p:sp>
        <p:nvSpPr>
          <p:cNvPr id="23" name="テキスト ボックス 22">
            <a:extLst>
              <a:ext uri="{FF2B5EF4-FFF2-40B4-BE49-F238E27FC236}">
                <a16:creationId xmlns:a16="http://schemas.microsoft.com/office/drawing/2014/main" id="{C910ACAD-AA04-9C71-8C83-CD277667EEE5}"/>
              </a:ext>
            </a:extLst>
          </p:cNvPr>
          <p:cNvSpPr txBox="1"/>
          <p:nvPr/>
        </p:nvSpPr>
        <p:spPr>
          <a:xfrm>
            <a:off x="6771247" y="3146891"/>
            <a:ext cx="2836033" cy="646331"/>
          </a:xfrm>
          <a:prstGeom prst="rect">
            <a:avLst/>
          </a:prstGeom>
          <a:noFill/>
        </p:spPr>
        <p:txBody>
          <a:bodyPr wrap="none" rtlCol="0">
            <a:spAutoFit/>
          </a:bodyPr>
          <a:lstStyle/>
          <a:p>
            <a:r>
              <a:rPr kumimoji="1" lang="en-US" altLang="ja-JP" sz="3600" b="1" dirty="0">
                <a:latin typeface="+mj-lt"/>
              </a:rPr>
              <a:t>Tohoku Univ.</a:t>
            </a:r>
            <a:endParaRPr kumimoji="1" lang="ja-JP" altLang="en-US" sz="3600" b="1" dirty="0">
              <a:latin typeface="+mj-lt"/>
            </a:endParaRPr>
          </a:p>
        </p:txBody>
      </p:sp>
      <p:sp>
        <p:nvSpPr>
          <p:cNvPr id="24" name="テキスト ボックス 23">
            <a:extLst>
              <a:ext uri="{FF2B5EF4-FFF2-40B4-BE49-F238E27FC236}">
                <a16:creationId xmlns:a16="http://schemas.microsoft.com/office/drawing/2014/main" id="{08942738-F843-0991-66DF-1295ACF3C404}"/>
              </a:ext>
            </a:extLst>
          </p:cNvPr>
          <p:cNvSpPr txBox="1"/>
          <p:nvPr/>
        </p:nvSpPr>
        <p:spPr>
          <a:xfrm>
            <a:off x="6787424" y="4163238"/>
            <a:ext cx="4713150" cy="646331"/>
          </a:xfrm>
          <a:prstGeom prst="rect">
            <a:avLst/>
          </a:prstGeom>
          <a:noFill/>
        </p:spPr>
        <p:txBody>
          <a:bodyPr wrap="none" rtlCol="0">
            <a:spAutoFit/>
          </a:bodyPr>
          <a:lstStyle/>
          <a:p>
            <a:r>
              <a:rPr kumimoji="1" lang="en-US" altLang="ja-JP" sz="3600" b="1" dirty="0">
                <a:latin typeface="+mj-lt"/>
              </a:rPr>
              <a:t>TS/Go/Python/C++ …</a:t>
            </a:r>
            <a:endParaRPr kumimoji="1" lang="ja-JP" altLang="en-US" sz="3600" b="1" dirty="0">
              <a:latin typeface="+mj-lt"/>
            </a:endParaRPr>
          </a:p>
        </p:txBody>
      </p:sp>
      <p:sp>
        <p:nvSpPr>
          <p:cNvPr id="25" name="テキスト ボックス 24">
            <a:extLst>
              <a:ext uri="{FF2B5EF4-FFF2-40B4-BE49-F238E27FC236}">
                <a16:creationId xmlns:a16="http://schemas.microsoft.com/office/drawing/2014/main" id="{C86B4D60-D159-D277-54F5-CE88B6DD2860}"/>
              </a:ext>
            </a:extLst>
          </p:cNvPr>
          <p:cNvSpPr txBox="1"/>
          <p:nvPr/>
        </p:nvSpPr>
        <p:spPr>
          <a:xfrm>
            <a:off x="6787424" y="5176674"/>
            <a:ext cx="3307316" cy="646331"/>
          </a:xfrm>
          <a:prstGeom prst="rect">
            <a:avLst/>
          </a:prstGeom>
          <a:noFill/>
        </p:spPr>
        <p:txBody>
          <a:bodyPr wrap="none" rtlCol="0">
            <a:spAutoFit/>
          </a:bodyPr>
          <a:lstStyle/>
          <a:p>
            <a:r>
              <a:rPr lang="en-US" altLang="ja-JP" sz="3600" b="1" dirty="0">
                <a:latin typeface="+mj-lt"/>
              </a:rPr>
              <a:t>About 10 years</a:t>
            </a:r>
            <a:endParaRPr kumimoji="1" lang="ja-JP" altLang="en-US" sz="3600" b="1" dirty="0">
              <a:latin typeface="+mj-lt"/>
            </a:endParaRPr>
          </a:p>
        </p:txBody>
      </p:sp>
      <p:sp>
        <p:nvSpPr>
          <p:cNvPr id="26" name="テキスト ボックス 25">
            <a:extLst>
              <a:ext uri="{FF2B5EF4-FFF2-40B4-BE49-F238E27FC236}">
                <a16:creationId xmlns:a16="http://schemas.microsoft.com/office/drawing/2014/main" id="{88B427B4-6ACC-EACB-79CC-D03F63F8B422}"/>
              </a:ext>
            </a:extLst>
          </p:cNvPr>
          <p:cNvSpPr txBox="1"/>
          <p:nvPr/>
        </p:nvSpPr>
        <p:spPr>
          <a:xfrm>
            <a:off x="5571109" y="797517"/>
            <a:ext cx="4270721" cy="830997"/>
          </a:xfrm>
          <a:prstGeom prst="rect">
            <a:avLst/>
          </a:prstGeom>
          <a:noFill/>
        </p:spPr>
        <p:txBody>
          <a:bodyPr wrap="none" rtlCol="0">
            <a:spAutoFit/>
          </a:bodyPr>
          <a:lstStyle/>
          <a:p>
            <a:r>
              <a:rPr kumimoji="1" lang="en-US" altLang="ja-JP" sz="4800" dirty="0">
                <a:latin typeface="+mj-lt"/>
              </a:rPr>
              <a:t>I’m </a:t>
            </a:r>
            <a:r>
              <a:rPr kumimoji="1" lang="en-US" altLang="ja-JP" sz="4800" b="1" dirty="0">
                <a:latin typeface="+mj-lt"/>
              </a:rPr>
              <a:t>Sirasagi62</a:t>
            </a:r>
            <a:endParaRPr kumimoji="1" lang="ja-JP" altLang="en-US" sz="4800" b="1" dirty="0">
              <a:latin typeface="+mj-lt"/>
            </a:endParaRPr>
          </a:p>
        </p:txBody>
      </p:sp>
      <p:sp>
        <p:nvSpPr>
          <p:cNvPr id="2" name="スライド番号プレースホルダー 1">
            <a:extLst>
              <a:ext uri="{FF2B5EF4-FFF2-40B4-BE49-F238E27FC236}">
                <a16:creationId xmlns:a16="http://schemas.microsoft.com/office/drawing/2014/main" id="{013B44EA-8915-DAA6-2CA5-51963F82A684}"/>
              </a:ext>
            </a:extLst>
          </p:cNvPr>
          <p:cNvSpPr>
            <a:spLocks noGrp="1"/>
          </p:cNvSpPr>
          <p:nvPr>
            <p:ph type="sldNum" sz="quarter" idx="12"/>
          </p:nvPr>
        </p:nvSpPr>
        <p:spPr/>
        <p:txBody>
          <a:bodyPr/>
          <a:lstStyle/>
          <a:p>
            <a:fld id="{72A3E619-8423-4C41-BCA7-F8BF064CAB82}" type="slidenum">
              <a:rPr kumimoji="1" lang="ja-JP" altLang="en-US" smtClean="0"/>
              <a:t>2</a:t>
            </a:fld>
            <a:endParaRPr kumimoji="1" lang="ja-JP" altLang="en-US"/>
          </a:p>
        </p:txBody>
      </p:sp>
      <p:pic>
        <p:nvPicPr>
          <p:cNvPr id="27" name="図 26" descr="QR コード&#10;&#10;AI 生成コンテンツは誤りを含む可能性があります。">
            <a:extLst>
              <a:ext uri="{FF2B5EF4-FFF2-40B4-BE49-F238E27FC236}">
                <a16:creationId xmlns:a16="http://schemas.microsoft.com/office/drawing/2014/main" id="{05B59152-2B15-F1AB-692F-FCBAECA054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0738" y="3826128"/>
            <a:ext cx="2155462" cy="2155462"/>
          </a:xfrm>
          <a:prstGeom prst="rect">
            <a:avLst/>
          </a:prstGeom>
        </p:spPr>
      </p:pic>
    </p:spTree>
    <p:extLst>
      <p:ext uri="{BB962C8B-B14F-4D97-AF65-F5344CB8AC3E}">
        <p14:creationId xmlns:p14="http://schemas.microsoft.com/office/powerpoint/2010/main" val="302568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EE6F7-34B4-17BE-1EA2-EDCC029D88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BF30DD-6C5C-7F78-BC5A-131C6EA60F36}"/>
              </a:ext>
            </a:extLst>
          </p:cNvPr>
          <p:cNvSpPr>
            <a:spLocks noGrp="1"/>
          </p:cNvSpPr>
          <p:nvPr>
            <p:ph type="title"/>
          </p:nvPr>
        </p:nvSpPr>
        <p:spPr/>
        <p:txBody>
          <a:bodyPr>
            <a:normAutofit/>
          </a:bodyPr>
          <a:lstStyle/>
          <a:p>
            <a:r>
              <a:rPr kumimoji="1" lang="en-US" altLang="ja-JP" sz="4800" b="1" dirty="0"/>
              <a:t>Conclusion</a:t>
            </a:r>
            <a:endParaRPr kumimoji="1" lang="ja-JP" altLang="en-US" sz="4800" b="1" dirty="0"/>
          </a:p>
        </p:txBody>
      </p:sp>
      <p:sp>
        <p:nvSpPr>
          <p:cNvPr id="7" name="コンテンツ プレースホルダー 6">
            <a:extLst>
              <a:ext uri="{FF2B5EF4-FFF2-40B4-BE49-F238E27FC236}">
                <a16:creationId xmlns:a16="http://schemas.microsoft.com/office/drawing/2014/main" id="{49138A23-7751-EDB8-F490-DD5E87020963}"/>
              </a:ext>
            </a:extLst>
          </p:cNvPr>
          <p:cNvSpPr>
            <a:spLocks noGrp="1"/>
          </p:cNvSpPr>
          <p:nvPr>
            <p:ph idx="1"/>
          </p:nvPr>
        </p:nvSpPr>
        <p:spPr>
          <a:xfrm>
            <a:off x="838199" y="2941983"/>
            <a:ext cx="10810461" cy="3234980"/>
          </a:xfrm>
        </p:spPr>
        <p:txBody>
          <a:bodyPr>
            <a:normAutofit/>
          </a:bodyPr>
          <a:lstStyle/>
          <a:p>
            <a:r>
              <a:rPr lang="en" altLang="ja-JP" sz="5400" dirty="0" err="1"/>
              <a:t>flf</a:t>
            </a:r>
            <a:r>
              <a:rPr lang="en" altLang="ja-JP" sz="5400" dirty="0"/>
              <a:t>-vim allows searching</a:t>
            </a:r>
            <a:br>
              <a:rPr lang="en" altLang="ja-JP" sz="5400" dirty="0"/>
            </a:br>
            <a:r>
              <a:rPr lang="en" altLang="ja-JP" sz="5400" dirty="0">
                <a:solidFill>
                  <a:schemeClr val="accent5"/>
                </a:solidFill>
              </a:rPr>
              <a:t>with natural languages</a:t>
            </a:r>
          </a:p>
          <a:p>
            <a:endParaRPr lang="en" altLang="ja-JP" sz="2800" dirty="0"/>
          </a:p>
        </p:txBody>
      </p:sp>
      <p:grpSp>
        <p:nvGrpSpPr>
          <p:cNvPr id="5" name="グループ化 4">
            <a:extLst>
              <a:ext uri="{FF2B5EF4-FFF2-40B4-BE49-F238E27FC236}">
                <a16:creationId xmlns:a16="http://schemas.microsoft.com/office/drawing/2014/main" id="{BB6DE64F-336C-8E23-8E86-71B607E304DB}"/>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862BB54E-4640-DC40-3EBE-0BF0AEE385D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38AD90CE-B577-44B8-9B48-60DD70EA8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8E800530-4471-8E68-0141-CF004D769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41505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A08F-4370-66AE-B790-933524B7A86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A9000D-E893-63BF-2AC5-A701B21A70CE}"/>
              </a:ext>
            </a:extLst>
          </p:cNvPr>
          <p:cNvSpPr>
            <a:spLocks noGrp="1"/>
          </p:cNvSpPr>
          <p:nvPr>
            <p:ph type="title"/>
          </p:nvPr>
        </p:nvSpPr>
        <p:spPr/>
        <p:txBody>
          <a:bodyPr>
            <a:normAutofit/>
          </a:bodyPr>
          <a:lstStyle/>
          <a:p>
            <a:r>
              <a:rPr lang="en" altLang="ja-JP" sz="4800" dirty="0"/>
              <a:t>More things to talk…</a:t>
            </a:r>
          </a:p>
        </p:txBody>
      </p:sp>
      <p:sp>
        <p:nvSpPr>
          <p:cNvPr id="7" name="コンテンツ プレースホルダー 6">
            <a:extLst>
              <a:ext uri="{FF2B5EF4-FFF2-40B4-BE49-F238E27FC236}">
                <a16:creationId xmlns:a16="http://schemas.microsoft.com/office/drawing/2014/main" id="{C0F3C7DA-3CE7-699E-C173-B47CA5CEEDDF}"/>
              </a:ext>
            </a:extLst>
          </p:cNvPr>
          <p:cNvSpPr>
            <a:spLocks noGrp="1"/>
          </p:cNvSpPr>
          <p:nvPr>
            <p:ph idx="1"/>
          </p:nvPr>
        </p:nvSpPr>
        <p:spPr>
          <a:xfrm>
            <a:off x="838199" y="2484783"/>
            <a:ext cx="10810461" cy="3692180"/>
          </a:xfrm>
        </p:spPr>
        <p:txBody>
          <a:bodyPr>
            <a:normAutofit/>
          </a:bodyPr>
          <a:lstStyle/>
          <a:p>
            <a:pPr marL="457200" indent="-457200">
              <a:buFont typeface="Arial" panose="020B0604020202020204" pitchFamily="34" charset="0"/>
              <a:buChar char="•"/>
            </a:pPr>
            <a:r>
              <a:rPr lang="en" altLang="ja-JP" sz="3600" dirty="0"/>
              <a:t>Unclear behavior in Vim’s `:buffer` </a:t>
            </a:r>
          </a:p>
          <a:p>
            <a:pPr marL="457200" indent="-457200">
              <a:buFont typeface="Arial" panose="020B0604020202020204" pitchFamily="34" charset="0"/>
              <a:buChar char="•"/>
            </a:pPr>
            <a:r>
              <a:rPr lang="en" altLang="ja-JP" sz="3600" dirty="0"/>
              <a:t>A bug I found during development that</a:t>
            </a:r>
            <a:br>
              <a:rPr lang="en" altLang="ja-JP" sz="3600" dirty="0"/>
            </a:br>
            <a:r>
              <a:rPr lang="en" altLang="ja-JP" sz="3600" dirty="0"/>
              <a:t>crashes </a:t>
            </a:r>
            <a:r>
              <a:rPr lang="en" altLang="ja-JP" sz="3600" dirty="0" err="1"/>
              <a:t>Bun.js</a:t>
            </a:r>
            <a:r>
              <a:rPr lang="en" altLang="ja-JP" sz="3600" dirty="0"/>
              <a:t> in just 4 lines</a:t>
            </a:r>
          </a:p>
          <a:p>
            <a:pPr marL="457200" indent="-457200">
              <a:buFont typeface="Arial" panose="020B0604020202020204" pitchFamily="34" charset="0"/>
              <a:buChar char="•"/>
            </a:pPr>
            <a:r>
              <a:rPr lang="en" altLang="ja-JP" sz="3600" dirty="0"/>
              <a:t>Hacks to support both Vim and </a:t>
            </a:r>
            <a:r>
              <a:rPr lang="en" altLang="ja-JP" sz="3600" dirty="0" err="1"/>
              <a:t>Neovim</a:t>
            </a:r>
            <a:endParaRPr lang="en" altLang="ja-JP" sz="3600" dirty="0"/>
          </a:p>
        </p:txBody>
      </p:sp>
      <p:grpSp>
        <p:nvGrpSpPr>
          <p:cNvPr id="5" name="グループ化 4">
            <a:extLst>
              <a:ext uri="{FF2B5EF4-FFF2-40B4-BE49-F238E27FC236}">
                <a16:creationId xmlns:a16="http://schemas.microsoft.com/office/drawing/2014/main" id="{4B55CE07-54CD-81E3-FC85-34F5866BA64C}"/>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3F690AB0-65CA-9BF9-C14A-6F1E346312E7}"/>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2A4EBDC0-3860-5F5E-7887-07556AF3B1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E368FAC6-011A-CE3A-31AF-EAB8503B55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54850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121B69A-E6A7-D6FE-A103-1B363D8C9D53}"/>
              </a:ext>
            </a:extLst>
          </p:cNvPr>
          <p:cNvSpPr txBox="1"/>
          <p:nvPr/>
        </p:nvSpPr>
        <p:spPr>
          <a:xfrm>
            <a:off x="3002043" y="2705725"/>
            <a:ext cx="6187914" cy="1446550"/>
          </a:xfrm>
          <a:prstGeom prst="rect">
            <a:avLst/>
          </a:prstGeom>
          <a:noFill/>
        </p:spPr>
        <p:txBody>
          <a:bodyPr wrap="square">
            <a:spAutoFit/>
          </a:bodyPr>
          <a:lstStyle/>
          <a:p>
            <a:r>
              <a:rPr lang="en-US" altLang="ja-JP" sz="8800" b="1" dirty="0">
                <a:gradFill flip="none" rotWithShape="1">
                  <a:gsLst>
                    <a:gs pos="0">
                      <a:srgbClr val="CA1CD7"/>
                    </a:gs>
                    <a:gs pos="49000">
                      <a:srgbClr val="7556BA"/>
                    </a:gs>
                    <a:gs pos="96000">
                      <a:srgbClr val="169699"/>
                    </a:gs>
                  </a:gsLst>
                  <a:lin ang="0" scaled="1"/>
                  <a:tileRect/>
                </a:gradFill>
                <a:effectLst/>
                <a:latin typeface="+mj-lt"/>
                <a:ea typeface="+mj-ea"/>
                <a:cs typeface="+mj-cs"/>
              </a:rPr>
              <a:t>Thank you!</a:t>
            </a:r>
            <a:endParaRPr lang="ja-JP" altLang="en-US" sz="8800" b="1" dirty="0">
              <a:gradFill flip="none" rotWithShape="1">
                <a:gsLst>
                  <a:gs pos="0">
                    <a:srgbClr val="CA1CD7"/>
                  </a:gs>
                  <a:gs pos="49000">
                    <a:srgbClr val="7556BA"/>
                  </a:gs>
                  <a:gs pos="96000">
                    <a:srgbClr val="169699"/>
                  </a:gs>
                </a:gsLst>
                <a:lin ang="0" scaled="1"/>
                <a:tileRect/>
              </a:gradFill>
              <a:effectLst/>
              <a:latin typeface="+mj-lt"/>
              <a:ea typeface="+mj-ea"/>
              <a:cs typeface="+mj-cs"/>
            </a:endParaRPr>
          </a:p>
        </p:txBody>
      </p:sp>
      <p:sp>
        <p:nvSpPr>
          <p:cNvPr id="2" name="スライド番号プレースホルダー 1">
            <a:extLst>
              <a:ext uri="{FF2B5EF4-FFF2-40B4-BE49-F238E27FC236}">
                <a16:creationId xmlns:a16="http://schemas.microsoft.com/office/drawing/2014/main" id="{0A32C548-D963-6D1F-1B59-6C5F97EBE560}"/>
              </a:ext>
            </a:extLst>
          </p:cNvPr>
          <p:cNvSpPr>
            <a:spLocks noGrp="1"/>
          </p:cNvSpPr>
          <p:nvPr>
            <p:ph type="sldNum" sz="quarter" idx="12"/>
          </p:nvPr>
        </p:nvSpPr>
        <p:spPr/>
        <p:txBody>
          <a:bodyPr/>
          <a:lstStyle/>
          <a:p>
            <a:fld id="{72A3E619-8423-4C41-BCA7-F8BF064CAB82}" type="slidenum">
              <a:rPr kumimoji="1" lang="ja-JP" altLang="en-US" smtClean="0"/>
              <a:t>22</a:t>
            </a:fld>
            <a:endParaRPr kumimoji="1" lang="ja-JP" altLang="en-US"/>
          </a:p>
        </p:txBody>
      </p:sp>
    </p:spTree>
    <p:extLst>
      <p:ext uri="{BB962C8B-B14F-4D97-AF65-F5344CB8AC3E}">
        <p14:creationId xmlns:p14="http://schemas.microsoft.com/office/powerpoint/2010/main" val="78247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17C16E-0959-87A9-790D-CD5B775D7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C452BF5-F236-9E10-BB22-BBF03F4203BB}"/>
              </a:ext>
            </a:extLst>
          </p:cNvPr>
          <p:cNvSpPr>
            <a:spLocks noGrp="1"/>
          </p:cNvSpPr>
          <p:nvPr>
            <p:ph type="title"/>
          </p:nvPr>
        </p:nvSpPr>
        <p:spPr/>
        <p:txBody>
          <a:bodyPr>
            <a:normAutofit/>
          </a:bodyPr>
          <a:lstStyle/>
          <a:p>
            <a:r>
              <a:rPr kumimoji="1" lang="en-US" altLang="ja-JP" sz="4800" b="1" dirty="0"/>
              <a:t>How it works</a:t>
            </a:r>
            <a:endParaRPr kumimoji="1" lang="ja-JP" altLang="en-US" sz="4800" b="1" dirty="0"/>
          </a:p>
        </p:txBody>
      </p:sp>
      <p:sp>
        <p:nvSpPr>
          <p:cNvPr id="9" name="テキスト ボックス 8">
            <a:extLst>
              <a:ext uri="{FF2B5EF4-FFF2-40B4-BE49-F238E27FC236}">
                <a16:creationId xmlns:a16="http://schemas.microsoft.com/office/drawing/2014/main" id="{BEE69506-7A0C-924D-671A-02963A5DBE05}"/>
              </a:ext>
            </a:extLst>
          </p:cNvPr>
          <p:cNvSpPr txBox="1"/>
          <p:nvPr/>
        </p:nvSpPr>
        <p:spPr>
          <a:xfrm>
            <a:off x="838200" y="1932493"/>
            <a:ext cx="3558941" cy="461665"/>
          </a:xfrm>
          <a:prstGeom prst="rect">
            <a:avLst/>
          </a:prstGeom>
          <a:noFill/>
        </p:spPr>
        <p:txBody>
          <a:bodyPr wrap="square" rtlCol="0">
            <a:spAutoFit/>
          </a:bodyPr>
          <a:lstStyle/>
          <a:p>
            <a:r>
              <a:rPr lang="en-US" altLang="ja-JP" sz="2400" b="1" dirty="0">
                <a:latin typeface="Inter" panose="02000503000000020004" pitchFamily="2" charset="0"/>
                <a:ea typeface="Inter" panose="02000503000000020004" pitchFamily="2" charset="0"/>
              </a:rPr>
              <a:t>Chunking</a:t>
            </a:r>
            <a:r>
              <a:rPr kumimoji="1" lang="en-US" altLang="ja-JP" sz="2400" b="1" dirty="0">
                <a:latin typeface="Inter" panose="02000503000000020004" pitchFamily="2" charset="0"/>
                <a:ea typeface="Inter" panose="02000503000000020004" pitchFamily="2" charset="0"/>
              </a:rPr>
              <a:t> Codebase</a:t>
            </a:r>
            <a:endParaRPr kumimoji="1" lang="ja-JP" altLang="en-US" sz="2400" b="1" dirty="0">
              <a:latin typeface="Inter" panose="02000503000000020004" pitchFamily="2" charset="0"/>
            </a:endParaRPr>
          </a:p>
        </p:txBody>
      </p:sp>
      <p:sp>
        <p:nvSpPr>
          <p:cNvPr id="10" name="テキスト ボックス 9">
            <a:extLst>
              <a:ext uri="{FF2B5EF4-FFF2-40B4-BE49-F238E27FC236}">
                <a16:creationId xmlns:a16="http://schemas.microsoft.com/office/drawing/2014/main" id="{FB821CE9-7E13-C3FA-4E05-EA4178B7A0A9}"/>
              </a:ext>
            </a:extLst>
          </p:cNvPr>
          <p:cNvSpPr txBox="1"/>
          <p:nvPr/>
        </p:nvSpPr>
        <p:spPr>
          <a:xfrm>
            <a:off x="5012977" y="1972054"/>
            <a:ext cx="3714149" cy="461665"/>
          </a:xfrm>
          <a:prstGeom prst="rect">
            <a:avLst/>
          </a:prstGeom>
          <a:noFill/>
        </p:spPr>
        <p:txBody>
          <a:bodyPr wrap="square" rtlCol="0">
            <a:spAutoFit/>
          </a:bodyPr>
          <a:lstStyle/>
          <a:p>
            <a:r>
              <a:rPr lang="en-US" altLang="ja-JP" sz="2400" b="1" dirty="0">
                <a:latin typeface="Inter" panose="02000503000000020004" pitchFamily="2" charset="0"/>
                <a:ea typeface="Inter" panose="02000503000000020004" pitchFamily="2" charset="0"/>
              </a:rPr>
              <a:t>Convert to</a:t>
            </a:r>
            <a:r>
              <a:rPr kumimoji="1" lang="en-US" altLang="ja-JP" sz="2400" b="1" dirty="0">
                <a:latin typeface="Inter" panose="02000503000000020004" pitchFamily="2" charset="0"/>
                <a:ea typeface="Inter" panose="02000503000000020004" pitchFamily="2" charset="0"/>
              </a:rPr>
              <a:t> Embedding</a:t>
            </a:r>
            <a:endParaRPr kumimoji="1" lang="ja-JP" altLang="en-US" sz="2400" b="1" dirty="0">
              <a:latin typeface="Inter" panose="02000503000000020004" pitchFamily="2" charset="0"/>
            </a:endParaRPr>
          </a:p>
        </p:txBody>
      </p:sp>
      <p:sp>
        <p:nvSpPr>
          <p:cNvPr id="11" name="テキスト ボックス 10">
            <a:extLst>
              <a:ext uri="{FF2B5EF4-FFF2-40B4-BE49-F238E27FC236}">
                <a16:creationId xmlns:a16="http://schemas.microsoft.com/office/drawing/2014/main" id="{A4C50C0F-8ED6-138A-B3EF-441D38E3EB8B}"/>
              </a:ext>
            </a:extLst>
          </p:cNvPr>
          <p:cNvSpPr txBox="1"/>
          <p:nvPr/>
        </p:nvSpPr>
        <p:spPr>
          <a:xfrm>
            <a:off x="9707748" y="2013754"/>
            <a:ext cx="1249554" cy="461665"/>
          </a:xfrm>
          <a:prstGeom prst="rect">
            <a:avLst/>
          </a:prstGeom>
          <a:noFill/>
        </p:spPr>
        <p:txBody>
          <a:bodyPr wrap="square" rtlCol="0">
            <a:spAutoFit/>
          </a:bodyPr>
          <a:lstStyle/>
          <a:p>
            <a:r>
              <a:rPr kumimoji="1" lang="en-US" altLang="ja-JP" sz="2400" b="1" dirty="0">
                <a:latin typeface="Inter" panose="02000503000000020004" pitchFamily="2" charset="0"/>
                <a:ea typeface="Inter" panose="02000503000000020004" pitchFamily="2" charset="0"/>
              </a:rPr>
              <a:t>Search</a:t>
            </a:r>
            <a:endParaRPr kumimoji="1" lang="ja-JP" altLang="en-US" sz="2400" b="1" dirty="0">
              <a:latin typeface="Inter" panose="02000503000000020004" pitchFamily="2" charset="0"/>
            </a:endParaRPr>
          </a:p>
        </p:txBody>
      </p:sp>
      <p:grpSp>
        <p:nvGrpSpPr>
          <p:cNvPr id="3" name="グループ化 2">
            <a:extLst>
              <a:ext uri="{FF2B5EF4-FFF2-40B4-BE49-F238E27FC236}">
                <a16:creationId xmlns:a16="http://schemas.microsoft.com/office/drawing/2014/main" id="{7598C793-5CDD-19BC-8CBE-E14F57F5E108}"/>
              </a:ext>
            </a:extLst>
          </p:cNvPr>
          <p:cNvGrpSpPr/>
          <p:nvPr/>
        </p:nvGrpSpPr>
        <p:grpSpPr>
          <a:xfrm>
            <a:off x="689717" y="2900280"/>
            <a:ext cx="10664083" cy="2532248"/>
            <a:chOff x="689717" y="2900280"/>
            <a:chExt cx="10664083" cy="2532248"/>
          </a:xfrm>
        </p:grpSpPr>
        <p:pic>
          <p:nvPicPr>
            <p:cNvPr id="117" name="図 116" descr="アイコン&#10;&#10;AI 生成コンテンツは誤りを含む可能性があります。">
              <a:extLst>
                <a:ext uri="{FF2B5EF4-FFF2-40B4-BE49-F238E27FC236}">
                  <a16:creationId xmlns:a16="http://schemas.microsoft.com/office/drawing/2014/main" id="{1B87D3A9-90E7-879D-DFCC-23E55C0EC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28377" y="5060066"/>
              <a:ext cx="2358144" cy="323198"/>
            </a:xfrm>
            <a:prstGeom prst="rect">
              <a:avLst/>
            </a:prstGeom>
          </p:spPr>
        </p:pic>
        <p:cxnSp>
          <p:nvCxnSpPr>
            <p:cNvPr id="126" name="コネクタ: カギ線 125">
              <a:extLst>
                <a:ext uri="{FF2B5EF4-FFF2-40B4-BE49-F238E27FC236}">
                  <a16:creationId xmlns:a16="http://schemas.microsoft.com/office/drawing/2014/main" id="{F6054E29-D6A0-1236-7B8D-E4155764F8EA}"/>
                </a:ext>
              </a:extLst>
            </p:cNvPr>
            <p:cNvCxnSpPr>
              <a:cxnSpLocks/>
            </p:cNvCxnSpPr>
            <p:nvPr/>
          </p:nvCxnSpPr>
          <p:spPr>
            <a:xfrm rot="16200000" flipH="1">
              <a:off x="6660267" y="3858144"/>
              <a:ext cx="1256966" cy="837398"/>
            </a:xfrm>
            <a:prstGeom prst="bentConnector3">
              <a:avLst>
                <a:gd name="adj1" fmla="val 3165"/>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 name="グラフィックス 3">
              <a:extLst>
                <a:ext uri="{FF2B5EF4-FFF2-40B4-BE49-F238E27FC236}">
                  <a16:creationId xmlns:a16="http://schemas.microsoft.com/office/drawing/2014/main" id="{27378BBE-FF1E-C143-0F9E-47B7B88442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717" y="2900280"/>
              <a:ext cx="3609026" cy="2532248"/>
            </a:xfrm>
            <a:prstGeom prst="rect">
              <a:avLst/>
            </a:prstGeom>
          </p:spPr>
        </p:pic>
        <p:pic>
          <p:nvPicPr>
            <p:cNvPr id="6" name="グラフィックス 5">
              <a:extLst>
                <a:ext uri="{FF2B5EF4-FFF2-40B4-BE49-F238E27FC236}">
                  <a16:creationId xmlns:a16="http://schemas.microsoft.com/office/drawing/2014/main" id="{DBF9994F-4D6F-F4E6-D7AB-A6F4B305F9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9170" y="2937550"/>
              <a:ext cx="1213659" cy="1524002"/>
            </a:xfrm>
            <a:prstGeom prst="rect">
              <a:avLst/>
            </a:prstGeom>
          </p:spPr>
        </p:pic>
        <p:pic>
          <p:nvPicPr>
            <p:cNvPr id="7" name="グラフィックス 6">
              <a:extLst>
                <a:ext uri="{FF2B5EF4-FFF2-40B4-BE49-F238E27FC236}">
                  <a16:creationId xmlns:a16="http://schemas.microsoft.com/office/drawing/2014/main" id="{7CDC4A0C-B880-4FAE-E789-1E9933D9B1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6104" y="3097630"/>
              <a:ext cx="1807696" cy="1807696"/>
            </a:xfrm>
            <a:prstGeom prst="rect">
              <a:avLst/>
            </a:prstGeom>
          </p:spPr>
        </p:pic>
      </p:grpSp>
    </p:spTree>
    <p:extLst>
      <p:ext uri="{BB962C8B-B14F-4D97-AF65-F5344CB8AC3E}">
        <p14:creationId xmlns:p14="http://schemas.microsoft.com/office/powerpoint/2010/main" val="3977965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61D2B2-01FF-F38D-6CAD-649D201CBC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448BFA-52A9-4A9B-4AB2-86EC0A93E4DC}"/>
              </a:ext>
            </a:extLst>
          </p:cNvPr>
          <p:cNvSpPr>
            <a:spLocks noGrp="1"/>
          </p:cNvSpPr>
          <p:nvPr>
            <p:ph type="title"/>
          </p:nvPr>
        </p:nvSpPr>
        <p:spPr/>
        <p:txBody>
          <a:bodyPr>
            <a:normAutofit/>
          </a:bodyPr>
          <a:lstStyle/>
          <a:p>
            <a:r>
              <a:rPr kumimoji="1" lang="en-US" altLang="ja-JP" sz="4800" b="1" dirty="0"/>
              <a:t>Chunking Codebase</a:t>
            </a:r>
            <a:endParaRPr kumimoji="1" lang="ja-JP" altLang="en-US" sz="4800" b="1" dirty="0"/>
          </a:p>
        </p:txBody>
      </p:sp>
      <p:sp>
        <p:nvSpPr>
          <p:cNvPr id="4" name="コンテンツ プレースホルダー 2">
            <a:extLst>
              <a:ext uri="{FF2B5EF4-FFF2-40B4-BE49-F238E27FC236}">
                <a16:creationId xmlns:a16="http://schemas.microsoft.com/office/drawing/2014/main" id="{503224C2-4588-ED39-4E46-663396B02AD5}"/>
              </a:ext>
            </a:extLst>
          </p:cNvPr>
          <p:cNvSpPr>
            <a:spLocks noGrp="1"/>
          </p:cNvSpPr>
          <p:nvPr>
            <p:ph idx="1"/>
          </p:nvPr>
        </p:nvSpPr>
        <p:spPr>
          <a:xfrm>
            <a:off x="958850" y="2005012"/>
            <a:ext cx="8007350" cy="4351338"/>
          </a:xfrm>
        </p:spPr>
        <p:txBody>
          <a:bodyPr>
            <a:normAutofit/>
          </a:bodyPr>
          <a:lstStyle/>
          <a:p>
            <a:pPr>
              <a:lnSpc>
                <a:spcPct val="100000"/>
              </a:lnSpc>
            </a:pPr>
            <a:r>
              <a:rPr lang="en-US" altLang="ja-JP" b="1" dirty="0">
                <a:ea typeface="Inter" panose="02000503000000020004" pitchFamily="2" charset="0"/>
              </a:rPr>
              <a:t>Separates code into </a:t>
            </a:r>
            <a:r>
              <a:rPr lang="en-US" altLang="ja-JP" b="1" dirty="0">
                <a:solidFill>
                  <a:schemeClr val="accent5"/>
                </a:solidFill>
                <a:ea typeface="Inter" panose="02000503000000020004" pitchFamily="2" charset="0"/>
                <a:cs typeface="Inter V Extra Bold" panose="02000503000000020004" pitchFamily="2" charset="0"/>
              </a:rPr>
              <a:t>semantical chunks</a:t>
            </a:r>
            <a:endParaRPr lang="en-US" altLang="ja-JP" b="1" dirty="0">
              <a:solidFill>
                <a:schemeClr val="accent5"/>
              </a:solidFill>
              <a:ea typeface="Inter" panose="02000503000000020004" pitchFamily="2" charset="0"/>
            </a:endParaRPr>
          </a:p>
          <a:p>
            <a:pPr marL="800100" lvl="1" indent="-342900">
              <a:lnSpc>
                <a:spcPct val="100000"/>
              </a:lnSpc>
              <a:buFont typeface="Arial" panose="020B0604020202020204" pitchFamily="34" charset="0"/>
              <a:buChar char="•"/>
            </a:pPr>
            <a:r>
              <a:rPr lang="en-US" altLang="ja-JP" b="1" dirty="0">
                <a:ea typeface="Inter" panose="02000503000000020004" pitchFamily="2" charset="0"/>
              </a:rPr>
              <a:t>E.g. Functions, Variables, Imports … </a:t>
            </a:r>
          </a:p>
          <a:p>
            <a:pPr marL="800100" lvl="1" indent="-342900">
              <a:lnSpc>
                <a:spcPct val="100000"/>
              </a:lnSpc>
              <a:buFont typeface="Arial" panose="020B0604020202020204" pitchFamily="34" charset="0"/>
              <a:buChar char="•"/>
            </a:pPr>
            <a:r>
              <a:rPr kumimoji="1" lang="en-US" altLang="ja-JP" b="1" dirty="0">
                <a:ea typeface="Inter" panose="02000503000000020004" pitchFamily="2" charset="0"/>
              </a:rPr>
              <a:t>Powered </a:t>
            </a:r>
            <a:r>
              <a:rPr lang="en-US" altLang="ja-JP" b="1" dirty="0">
                <a:ea typeface="Inter" panose="02000503000000020004" pitchFamily="2" charset="0"/>
              </a:rPr>
              <a:t>by tree-sitter (via </a:t>
            </a:r>
            <a:r>
              <a:rPr lang="en-US" altLang="ja-JP" b="1" dirty="0" err="1">
                <a:ea typeface="Inter" panose="02000503000000020004" pitchFamily="2" charset="0"/>
              </a:rPr>
              <a:t>CodeChopper</a:t>
            </a:r>
            <a:r>
              <a:rPr lang="en-US" altLang="ja-JP" b="1" dirty="0">
                <a:ea typeface="Inter" panose="02000503000000020004" pitchFamily="2" charset="0"/>
              </a:rPr>
              <a:t>)</a:t>
            </a:r>
            <a:endParaRPr kumimoji="1" lang="ja-JP" altLang="en-US" b="1" dirty="0"/>
          </a:p>
        </p:txBody>
      </p:sp>
      <p:sp>
        <p:nvSpPr>
          <p:cNvPr id="6" name="スライド番号プレースホルダー 5">
            <a:extLst>
              <a:ext uri="{FF2B5EF4-FFF2-40B4-BE49-F238E27FC236}">
                <a16:creationId xmlns:a16="http://schemas.microsoft.com/office/drawing/2014/main" id="{75399313-281B-39F1-A79A-532A6FD7D94D}"/>
              </a:ext>
            </a:extLst>
          </p:cNvPr>
          <p:cNvSpPr>
            <a:spLocks noGrp="1"/>
          </p:cNvSpPr>
          <p:nvPr>
            <p:ph type="sldNum" sz="quarter" idx="12"/>
          </p:nvPr>
        </p:nvSpPr>
        <p:spPr/>
        <p:txBody>
          <a:bodyPr/>
          <a:lstStyle/>
          <a:p>
            <a:fld id="{72A3E619-8423-4C41-BCA7-F8BF064CAB82}" type="slidenum">
              <a:rPr kumimoji="1" lang="ja-JP" altLang="en-US" smtClean="0"/>
              <a:t>24</a:t>
            </a:fld>
            <a:endParaRPr kumimoji="1" lang="ja-JP" altLang="en-US"/>
          </a:p>
        </p:txBody>
      </p:sp>
      <p:pic>
        <p:nvPicPr>
          <p:cNvPr id="3074" name="Picture 2" descr="undefined">
            <a:extLst>
              <a:ext uri="{FF2B5EF4-FFF2-40B4-BE49-F238E27FC236}">
                <a16:creationId xmlns:a16="http://schemas.microsoft.com/office/drawing/2014/main" id="{3C6960F2-CC0F-56D1-B283-28BC5B8F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753" y="4353378"/>
            <a:ext cx="2002972" cy="200297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ロゴ, 会社名&#10;&#10;AI 生成コンテンツは誤りを含む可能性があります。">
            <a:extLst>
              <a:ext uri="{FF2B5EF4-FFF2-40B4-BE49-F238E27FC236}">
                <a16:creationId xmlns:a16="http://schemas.microsoft.com/office/drawing/2014/main" id="{23BEF2A8-EBEA-8F63-437B-B7D021325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958" y="4952493"/>
            <a:ext cx="4449666" cy="1076473"/>
          </a:xfrm>
          <a:prstGeom prst="rect">
            <a:avLst/>
          </a:prstGeom>
        </p:spPr>
      </p:pic>
      <p:pic>
        <p:nvPicPr>
          <p:cNvPr id="5" name="グラフィックス 4">
            <a:extLst>
              <a:ext uri="{FF2B5EF4-FFF2-40B4-BE49-F238E27FC236}">
                <a16:creationId xmlns:a16="http://schemas.microsoft.com/office/drawing/2014/main" id="{346621D3-2B54-0502-C608-583A76419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4124" y="1639887"/>
            <a:ext cx="3609026" cy="2532248"/>
          </a:xfrm>
          <a:prstGeom prst="rect">
            <a:avLst/>
          </a:prstGeom>
        </p:spPr>
      </p:pic>
    </p:spTree>
    <p:extLst>
      <p:ext uri="{BB962C8B-B14F-4D97-AF65-F5344CB8AC3E}">
        <p14:creationId xmlns:p14="http://schemas.microsoft.com/office/powerpoint/2010/main" val="11761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3B05D3-017D-34FD-C2CB-B7453046ECD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72DC66-23CD-E6EA-C815-A6602EA45025}"/>
              </a:ext>
            </a:extLst>
          </p:cNvPr>
          <p:cNvSpPr>
            <a:spLocks noGrp="1"/>
          </p:cNvSpPr>
          <p:nvPr>
            <p:ph type="title"/>
          </p:nvPr>
        </p:nvSpPr>
        <p:spPr>
          <a:xfrm>
            <a:off x="838200" y="427749"/>
            <a:ext cx="10515600" cy="1325563"/>
          </a:xfrm>
        </p:spPr>
        <p:txBody>
          <a:bodyPr>
            <a:normAutofit/>
          </a:bodyPr>
          <a:lstStyle/>
          <a:p>
            <a:r>
              <a:rPr kumimoji="1" lang="en-US" altLang="ja-JP" sz="4800" b="1" dirty="0"/>
              <a:t>Get Embeddings</a:t>
            </a:r>
            <a:endParaRPr kumimoji="1" lang="ja-JP" altLang="en-US" sz="4800" b="1" dirty="0"/>
          </a:p>
        </p:txBody>
      </p:sp>
      <p:sp>
        <p:nvSpPr>
          <p:cNvPr id="4" name="コンテンツ プレースホルダー 2">
            <a:extLst>
              <a:ext uri="{FF2B5EF4-FFF2-40B4-BE49-F238E27FC236}">
                <a16:creationId xmlns:a16="http://schemas.microsoft.com/office/drawing/2014/main" id="{A70A0E70-58A9-0CC3-A09F-066C181936E3}"/>
              </a:ext>
            </a:extLst>
          </p:cNvPr>
          <p:cNvSpPr>
            <a:spLocks noGrp="1"/>
          </p:cNvSpPr>
          <p:nvPr>
            <p:ph idx="1"/>
          </p:nvPr>
        </p:nvSpPr>
        <p:spPr>
          <a:xfrm>
            <a:off x="838200" y="2141537"/>
            <a:ext cx="5651500" cy="4351338"/>
          </a:xfrm>
        </p:spPr>
        <p:txBody>
          <a:bodyPr>
            <a:normAutofit/>
          </a:bodyPr>
          <a:lstStyle/>
          <a:p>
            <a:pPr>
              <a:lnSpc>
                <a:spcPct val="100000"/>
              </a:lnSpc>
            </a:pPr>
            <a:r>
              <a:rPr lang="en-US" altLang="ja-JP" b="1" dirty="0">
                <a:ea typeface="Inter" panose="02000503000000020004" pitchFamily="2" charset="0"/>
              </a:rPr>
              <a:t>Calculate the vector that represents the meaning of each chunk (</a:t>
            </a:r>
            <a:r>
              <a:rPr lang="en-US" altLang="ja-JP" b="1" dirty="0">
                <a:solidFill>
                  <a:schemeClr val="accent5"/>
                </a:solidFill>
                <a:ea typeface="Inter" panose="02000503000000020004" pitchFamily="2" charset="0"/>
                <a:cs typeface="Inter V Extra Bold" panose="02000503000000020004" pitchFamily="2" charset="0"/>
              </a:rPr>
              <a:t>embedding</a:t>
            </a:r>
            <a:r>
              <a:rPr lang="en-US" altLang="ja-JP" b="1" dirty="0">
                <a:ea typeface="Inter" panose="02000503000000020004" pitchFamily="2" charset="0"/>
              </a:rPr>
              <a:t>) </a:t>
            </a:r>
          </a:p>
          <a:p>
            <a:pPr marL="800100" lvl="1" indent="-342900">
              <a:lnSpc>
                <a:spcPct val="100000"/>
              </a:lnSpc>
              <a:buFont typeface="Arial" panose="020B0604020202020204" pitchFamily="34" charset="0"/>
              <a:buChar char="•"/>
            </a:pPr>
            <a:r>
              <a:rPr lang="en-US" altLang="ja-JP" b="1" dirty="0">
                <a:ea typeface="Inter" panose="02000503000000020004" pitchFamily="2" charset="0"/>
              </a:rPr>
              <a:t>Powered by </a:t>
            </a:r>
            <a:br>
              <a:rPr lang="en-US" altLang="ja-JP" b="1" dirty="0">
                <a:ea typeface="Inter" panose="02000503000000020004" pitchFamily="2" charset="0"/>
              </a:rPr>
            </a:br>
            <a:r>
              <a:rPr lang="en-US" altLang="ja-JP" b="1" dirty="0">
                <a:ea typeface="Inter" panose="02000503000000020004" pitchFamily="2" charset="0"/>
              </a:rPr>
              <a:t>ruri-code-70m-v0.1</a:t>
            </a:r>
            <a:br>
              <a:rPr lang="en-US" altLang="ja-JP" b="1" dirty="0">
                <a:ea typeface="Inter" panose="02000503000000020004" pitchFamily="2" charset="0"/>
              </a:rPr>
            </a:br>
            <a:r>
              <a:rPr lang="en-US" altLang="ja-JP" b="1" dirty="0">
                <a:ea typeface="Inter" panose="02000503000000020004" pitchFamily="2" charset="0"/>
              </a:rPr>
              <a:t>(Execute on Local)</a:t>
            </a:r>
          </a:p>
          <a:p>
            <a:pPr marL="1257300" lvl="2" indent="-342900">
              <a:lnSpc>
                <a:spcPct val="100000"/>
              </a:lnSpc>
              <a:buFont typeface="Arial" panose="020B0604020202020204" pitchFamily="34" charset="0"/>
              <a:buChar char="•"/>
            </a:pPr>
            <a:r>
              <a:rPr kumimoji="1" lang="en-US" altLang="ja-JP" sz="2000" b="1" dirty="0">
                <a:ea typeface="Inter" panose="02000503000000020004" pitchFamily="2" charset="0"/>
              </a:rPr>
              <a:t>Safe</a:t>
            </a:r>
          </a:p>
          <a:p>
            <a:pPr marL="1257300" lvl="2" indent="-342900">
              <a:lnSpc>
                <a:spcPct val="100000"/>
              </a:lnSpc>
              <a:buFont typeface="Arial" panose="020B0604020202020204" pitchFamily="34" charset="0"/>
              <a:buChar char="•"/>
            </a:pPr>
            <a:r>
              <a:rPr lang="en-US" altLang="ja-JP" sz="2000" b="1" dirty="0">
                <a:ea typeface="Inter" panose="02000503000000020004" pitchFamily="2" charset="0"/>
              </a:rPr>
              <a:t>Cost-Effective</a:t>
            </a:r>
          </a:p>
          <a:p>
            <a:pPr marL="1257300" lvl="2" indent="-342900">
              <a:lnSpc>
                <a:spcPct val="100000"/>
              </a:lnSpc>
              <a:buFont typeface="Arial" panose="020B0604020202020204" pitchFamily="34" charset="0"/>
              <a:buChar char="•"/>
            </a:pPr>
            <a:r>
              <a:rPr lang="en-US" altLang="ja-JP" sz="2000" b="1" dirty="0">
                <a:solidFill>
                  <a:schemeClr val="accent5"/>
                </a:solidFill>
                <a:ea typeface="Inter" panose="02000503000000020004" pitchFamily="2" charset="0"/>
                <a:cs typeface="Inter V Extra Bold" panose="02000503000000020004" pitchFamily="2" charset="0"/>
              </a:rPr>
              <a:t>F</a:t>
            </a:r>
            <a:r>
              <a:rPr kumimoji="1" lang="en-US" altLang="ja-JP" sz="2000" b="1" dirty="0">
                <a:solidFill>
                  <a:schemeClr val="accent5"/>
                </a:solidFill>
                <a:ea typeface="Inter" panose="02000503000000020004" pitchFamily="2" charset="0"/>
                <a:cs typeface="Inter V Extra Bold" panose="02000503000000020004" pitchFamily="2" charset="0"/>
              </a:rPr>
              <a:t>ast </a:t>
            </a:r>
            <a:r>
              <a:rPr kumimoji="1" lang="en-US" altLang="ja-JP" sz="2000" b="1" dirty="0">
                <a:ea typeface="Inter" panose="02000503000000020004" pitchFamily="2" charset="0"/>
              </a:rPr>
              <a:t>(70M)</a:t>
            </a:r>
          </a:p>
        </p:txBody>
      </p:sp>
      <p:sp>
        <p:nvSpPr>
          <p:cNvPr id="6" name="スライド番号プレースホルダー 5">
            <a:extLst>
              <a:ext uri="{FF2B5EF4-FFF2-40B4-BE49-F238E27FC236}">
                <a16:creationId xmlns:a16="http://schemas.microsoft.com/office/drawing/2014/main" id="{C1E3D52F-EED3-BC91-0785-5D7291464420}"/>
              </a:ext>
            </a:extLst>
          </p:cNvPr>
          <p:cNvSpPr>
            <a:spLocks noGrp="1"/>
          </p:cNvSpPr>
          <p:nvPr>
            <p:ph type="sldNum" sz="quarter" idx="12"/>
          </p:nvPr>
        </p:nvSpPr>
        <p:spPr/>
        <p:txBody>
          <a:bodyPr/>
          <a:lstStyle/>
          <a:p>
            <a:fld id="{72A3E619-8423-4C41-BCA7-F8BF064CAB82}" type="slidenum">
              <a:rPr kumimoji="1" lang="ja-JP" altLang="en-US" smtClean="0"/>
              <a:t>25</a:t>
            </a:fld>
            <a:endParaRPr kumimoji="1" lang="ja-JP" altLang="en-US"/>
          </a:p>
        </p:txBody>
      </p:sp>
      <p:pic>
        <p:nvPicPr>
          <p:cNvPr id="5" name="図 4" descr="アイコン&#10;&#10;AI 生成コンテンツは誤りを含む可能性があります。">
            <a:extLst>
              <a:ext uri="{FF2B5EF4-FFF2-40B4-BE49-F238E27FC236}">
                <a16:creationId xmlns:a16="http://schemas.microsoft.com/office/drawing/2014/main" id="{0F7B4F6D-2B4F-2E05-372A-77D87C1E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908855" y="5688616"/>
            <a:ext cx="2358144" cy="323198"/>
          </a:xfrm>
          <a:prstGeom prst="rect">
            <a:avLst/>
          </a:prstGeom>
        </p:spPr>
      </p:pic>
      <p:pic>
        <p:nvPicPr>
          <p:cNvPr id="1026" name="Picture 2" descr="undefined">
            <a:extLst>
              <a:ext uri="{FF2B5EF4-FFF2-40B4-BE49-F238E27FC236}">
                <a16:creationId xmlns:a16="http://schemas.microsoft.com/office/drawing/2014/main" id="{7E2A3BD1-6F33-FF14-0E6E-41AD6AE83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06" y="3256188"/>
            <a:ext cx="1967706" cy="196770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52C57568-AC73-66DF-C933-CA88B66E865C}"/>
              </a:ext>
            </a:extLst>
          </p:cNvPr>
          <p:cNvCxnSpPr>
            <a:cxnSpLocks/>
          </p:cNvCxnSpPr>
          <p:nvPr/>
        </p:nvCxnSpPr>
        <p:spPr>
          <a:xfrm flipH="1">
            <a:off x="8314685" y="2988007"/>
            <a:ext cx="747008" cy="41182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4FB13C64-0713-E1ED-9A9D-5485CDBE1D95}"/>
              </a:ext>
            </a:extLst>
          </p:cNvPr>
          <p:cNvCxnSpPr>
            <a:cxnSpLocks/>
          </p:cNvCxnSpPr>
          <p:nvPr/>
        </p:nvCxnSpPr>
        <p:spPr>
          <a:xfrm>
            <a:off x="8525490" y="4884852"/>
            <a:ext cx="689827" cy="47423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グラフィックス 7">
            <a:extLst>
              <a:ext uri="{FF2B5EF4-FFF2-40B4-BE49-F238E27FC236}">
                <a16:creationId xmlns:a16="http://schemas.microsoft.com/office/drawing/2014/main" id="{36B6668B-0756-B846-080F-903354951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1884" y="1778002"/>
            <a:ext cx="1314794" cy="1650998"/>
          </a:xfrm>
          <a:prstGeom prst="rect">
            <a:avLst/>
          </a:prstGeom>
        </p:spPr>
      </p:pic>
    </p:spTree>
    <p:extLst>
      <p:ext uri="{BB962C8B-B14F-4D97-AF65-F5344CB8AC3E}">
        <p14:creationId xmlns:p14="http://schemas.microsoft.com/office/powerpoint/2010/main" val="237694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2DFA51-E32F-882B-5A4E-52E5178135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BD2870-093A-16B6-1EE8-61C571CD4916}"/>
              </a:ext>
            </a:extLst>
          </p:cNvPr>
          <p:cNvSpPr>
            <a:spLocks noGrp="1"/>
          </p:cNvSpPr>
          <p:nvPr>
            <p:ph type="title"/>
          </p:nvPr>
        </p:nvSpPr>
        <p:spPr/>
        <p:txBody>
          <a:bodyPr>
            <a:normAutofit/>
          </a:bodyPr>
          <a:lstStyle/>
          <a:p>
            <a:r>
              <a:rPr kumimoji="1" lang="en-US" altLang="ja-JP" sz="4800" b="1" dirty="0"/>
              <a:t>Search</a:t>
            </a:r>
            <a:endParaRPr kumimoji="1" lang="ja-JP" altLang="en-US" sz="4800" b="1" dirty="0"/>
          </a:p>
        </p:txBody>
      </p:sp>
      <p:sp>
        <p:nvSpPr>
          <p:cNvPr id="4" name="コンテンツ プレースホルダー 2">
            <a:extLst>
              <a:ext uri="{FF2B5EF4-FFF2-40B4-BE49-F238E27FC236}">
                <a16:creationId xmlns:a16="http://schemas.microsoft.com/office/drawing/2014/main" id="{1D753E79-086D-5B15-41D5-B636137C215E}"/>
              </a:ext>
            </a:extLst>
          </p:cNvPr>
          <p:cNvSpPr>
            <a:spLocks noGrp="1"/>
          </p:cNvSpPr>
          <p:nvPr>
            <p:ph idx="1"/>
          </p:nvPr>
        </p:nvSpPr>
        <p:spPr>
          <a:xfrm>
            <a:off x="838200" y="2005012"/>
            <a:ext cx="6599244" cy="4351338"/>
          </a:xfrm>
        </p:spPr>
        <p:txBody>
          <a:bodyPr>
            <a:normAutofit/>
          </a:bodyPr>
          <a:lstStyle/>
          <a:p>
            <a:pPr>
              <a:lnSpc>
                <a:spcPct val="100000"/>
              </a:lnSpc>
            </a:pPr>
            <a:r>
              <a:rPr lang="en-US" altLang="ja-JP" dirty="0"/>
              <a:t>Calculate the semantic distance from </a:t>
            </a:r>
            <a:br>
              <a:rPr lang="en-US" altLang="ja-JP" dirty="0"/>
            </a:br>
            <a:r>
              <a:rPr lang="en-US" altLang="ja-JP" dirty="0"/>
              <a:t>the query using </a:t>
            </a:r>
            <a:r>
              <a:rPr lang="en-US" altLang="ja-JP" dirty="0">
                <a:solidFill>
                  <a:schemeClr val="accent5"/>
                </a:solidFill>
              </a:rPr>
              <a:t>cosine similarity</a:t>
            </a:r>
          </a:p>
          <a:p>
            <a:pPr marL="342900" indent="-342900">
              <a:lnSpc>
                <a:spcPct val="100000"/>
              </a:lnSpc>
              <a:buFont typeface="Arial" panose="020B0604020202020204" pitchFamily="34" charset="0"/>
              <a:buChar char="•"/>
            </a:pPr>
            <a:r>
              <a:rPr lang="en-US" altLang="ja-JP" dirty="0"/>
              <a:t>Use SQLite and </a:t>
            </a:r>
            <a:r>
              <a:rPr lang="en-US" altLang="ja-JP" dirty="0" err="1"/>
              <a:t>sqlite-vec</a:t>
            </a:r>
            <a:endParaRPr lang="en-US" altLang="ja-JP" dirty="0"/>
          </a:p>
          <a:p>
            <a:pPr marL="342900" indent="-342900">
              <a:lnSpc>
                <a:spcPct val="100000"/>
              </a:lnSpc>
              <a:buFont typeface="Arial" panose="020B0604020202020204" pitchFamily="34" charset="0"/>
              <a:buChar char="•"/>
            </a:pPr>
            <a:r>
              <a:rPr lang="en-US" altLang="ja-JP" dirty="0"/>
              <a:t>Ranking with </a:t>
            </a:r>
            <a:r>
              <a:rPr lang="en-US" altLang="ja-JP" dirty="0">
                <a:solidFill>
                  <a:schemeClr val="accent5"/>
                </a:solidFill>
              </a:rPr>
              <a:t>nearest neighbor</a:t>
            </a:r>
            <a:r>
              <a:rPr lang="ja-JP" altLang="en-US">
                <a:solidFill>
                  <a:schemeClr val="accent5"/>
                </a:solidFill>
              </a:rPr>
              <a:t> </a:t>
            </a:r>
            <a:r>
              <a:rPr lang="en-US" altLang="ja-JP" dirty="0">
                <a:solidFill>
                  <a:schemeClr val="accent5"/>
                </a:solidFill>
              </a:rPr>
              <a:t>search</a:t>
            </a:r>
            <a:br>
              <a:rPr lang="en-US" altLang="ja-JP" dirty="0">
                <a:solidFill>
                  <a:schemeClr val="accent5"/>
                </a:solidFill>
              </a:rPr>
            </a:br>
            <a:r>
              <a:rPr lang="en-US" altLang="ja-JP" dirty="0">
                <a:solidFill>
                  <a:srgbClr val="000000"/>
                </a:solidFill>
              </a:rPr>
              <a:t>(HNSW)</a:t>
            </a:r>
          </a:p>
        </p:txBody>
      </p:sp>
      <p:sp>
        <p:nvSpPr>
          <p:cNvPr id="6" name="スライド番号プレースホルダー 5">
            <a:extLst>
              <a:ext uri="{FF2B5EF4-FFF2-40B4-BE49-F238E27FC236}">
                <a16:creationId xmlns:a16="http://schemas.microsoft.com/office/drawing/2014/main" id="{36BFC133-9878-AB7A-1BCB-CE4275307EEE}"/>
              </a:ext>
            </a:extLst>
          </p:cNvPr>
          <p:cNvSpPr>
            <a:spLocks noGrp="1"/>
          </p:cNvSpPr>
          <p:nvPr>
            <p:ph type="sldNum" sz="quarter" idx="12"/>
          </p:nvPr>
        </p:nvSpPr>
        <p:spPr/>
        <p:txBody>
          <a:bodyPr/>
          <a:lstStyle/>
          <a:p>
            <a:fld id="{72A3E619-8423-4C41-BCA7-F8BF064CAB82}" type="slidenum">
              <a:rPr kumimoji="1" lang="ja-JP" altLang="en-US" smtClean="0"/>
              <a:t>26</a:t>
            </a:fld>
            <a:endParaRPr kumimoji="1" lang="ja-JP" altLang="en-US"/>
          </a:p>
        </p:txBody>
      </p:sp>
      <p:pic>
        <p:nvPicPr>
          <p:cNvPr id="2050" name="Picture 2" descr="undefined">
            <a:extLst>
              <a:ext uri="{FF2B5EF4-FFF2-40B4-BE49-F238E27FC236}">
                <a16:creationId xmlns:a16="http://schemas.microsoft.com/office/drawing/2014/main" id="{91353EB5-1275-13C0-0EED-72EBCE799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622" y="4756714"/>
            <a:ext cx="3268899" cy="1547620"/>
          </a:xfrm>
          <a:prstGeom prst="rect">
            <a:avLst/>
          </a:prstGeom>
          <a:noFill/>
          <a:extLst>
            <a:ext uri="{909E8E84-426E-40DD-AFC4-6F175D3DCCD1}">
              <a14:hiddenFill xmlns:a14="http://schemas.microsoft.com/office/drawing/2010/main">
                <a:solidFill>
                  <a:srgbClr val="FFFFFF"/>
                </a:solidFill>
              </a14:hiddenFill>
            </a:ext>
          </a:extLst>
        </p:spPr>
      </p:pic>
      <p:pic>
        <p:nvPicPr>
          <p:cNvPr id="7" name="グラフィックス 6">
            <a:extLst>
              <a:ext uri="{FF2B5EF4-FFF2-40B4-BE49-F238E27FC236}">
                <a16:creationId xmlns:a16="http://schemas.microsoft.com/office/drawing/2014/main" id="{2089A52E-F58A-4CCA-C7E7-890C0BD9C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3200" y="1690688"/>
            <a:ext cx="3530600" cy="3530600"/>
          </a:xfrm>
          <a:prstGeom prst="rect">
            <a:avLst/>
          </a:prstGeom>
        </p:spPr>
      </p:pic>
    </p:spTree>
    <p:extLst>
      <p:ext uri="{BB962C8B-B14F-4D97-AF65-F5344CB8AC3E}">
        <p14:creationId xmlns:p14="http://schemas.microsoft.com/office/powerpoint/2010/main" val="2545882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48E483-012C-4CDF-669A-60B89E1EC257}"/>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774A1C59-59D7-3A97-F865-794A8E777AB8}"/>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49DB1FD-1A50-4FFD-0F53-FC514CF673BF}"/>
              </a:ext>
            </a:extLst>
          </p:cNvPr>
          <p:cNvSpPr txBox="1"/>
          <p:nvPr/>
        </p:nvSpPr>
        <p:spPr>
          <a:xfrm>
            <a:off x="845093" y="2535045"/>
            <a:ext cx="2327881"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3B56FA75-00D7-1121-3559-651D7E188758}"/>
              </a:ext>
            </a:extLst>
          </p:cNvPr>
          <p:cNvSpPr txBox="1"/>
          <p:nvPr/>
        </p:nvSpPr>
        <p:spPr>
          <a:xfrm>
            <a:off x="3805132" y="1217592"/>
            <a:ext cx="7497868" cy="1446550"/>
          </a:xfrm>
          <a:prstGeom prst="rect">
            <a:avLst/>
          </a:prstGeom>
          <a:noFill/>
        </p:spPr>
        <p:txBody>
          <a:bodyPr wrap="square" rtlCol="0">
            <a:spAutoFit/>
          </a:bodyPr>
          <a:lstStyle/>
          <a:p>
            <a:r>
              <a:rPr kumimoji="1" lang="en-US" altLang="ja-JP" sz="4400" b="1" dirty="0"/>
              <a:t>So, what exactly is a </a:t>
            </a:r>
            <a:r>
              <a:rPr lang="en-US" altLang="ja-JP" sz="4400" b="1" dirty="0">
                <a:gradFill flip="none" rotWithShape="1">
                  <a:gsLst>
                    <a:gs pos="77000">
                      <a:srgbClr val="CA1CD7"/>
                    </a:gs>
                    <a:gs pos="86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kumimoji="1" lang="en-US" altLang="ja-JP" sz="4400" b="1" dirty="0"/>
              <a:t> Finder in the first place?</a:t>
            </a:r>
            <a:endParaRPr kumimoji="1" lang="ja-JP" altLang="en-US" sz="4400" b="1" dirty="0"/>
          </a:p>
        </p:txBody>
      </p:sp>
      <p:sp>
        <p:nvSpPr>
          <p:cNvPr id="9" name="スライド番号プレースホルダー 8">
            <a:extLst>
              <a:ext uri="{FF2B5EF4-FFF2-40B4-BE49-F238E27FC236}">
                <a16:creationId xmlns:a16="http://schemas.microsoft.com/office/drawing/2014/main" id="{62919AF2-27EC-94B2-0B38-1EEC09415B6B}"/>
              </a:ext>
            </a:extLst>
          </p:cNvPr>
          <p:cNvSpPr>
            <a:spLocks noGrp="1"/>
          </p:cNvSpPr>
          <p:nvPr>
            <p:ph type="sldNum" sz="quarter" idx="12"/>
          </p:nvPr>
        </p:nvSpPr>
        <p:spPr/>
        <p:txBody>
          <a:bodyPr/>
          <a:lstStyle/>
          <a:p>
            <a:fld id="{72A3E619-8423-4C41-BCA7-F8BF064CAB82}" type="slidenum">
              <a:rPr kumimoji="1" lang="ja-JP" altLang="en-US" smtClean="0"/>
              <a:t>27</a:t>
            </a:fld>
            <a:endParaRPr kumimoji="1" lang="ja-JP" altLang="en-US"/>
          </a:p>
        </p:txBody>
      </p:sp>
    </p:spTree>
    <p:extLst>
      <p:ext uri="{BB962C8B-B14F-4D97-AF65-F5344CB8AC3E}">
        <p14:creationId xmlns:p14="http://schemas.microsoft.com/office/powerpoint/2010/main" val="276116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0F65FD-166E-23F4-A1B7-D87E0BBB282F}"/>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FBB1D0D7-811D-C3FB-110E-DD731C7F68A0}"/>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7B80A1C-C7EE-073B-A922-CF114D747145}"/>
              </a:ext>
            </a:extLst>
          </p:cNvPr>
          <p:cNvSpPr txBox="1"/>
          <p:nvPr/>
        </p:nvSpPr>
        <p:spPr>
          <a:xfrm>
            <a:off x="889000" y="2535045"/>
            <a:ext cx="2327881"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4" name="楕円 3">
            <a:extLst>
              <a:ext uri="{FF2B5EF4-FFF2-40B4-BE49-F238E27FC236}">
                <a16:creationId xmlns:a16="http://schemas.microsoft.com/office/drawing/2014/main" id="{3EAE4437-9214-009C-4CC1-BA97B4BF183F}"/>
              </a:ext>
            </a:extLst>
          </p:cNvPr>
          <p:cNvSpPr/>
          <p:nvPr/>
        </p:nvSpPr>
        <p:spPr>
          <a:xfrm>
            <a:off x="1109768" y="3748646"/>
            <a:ext cx="1798532" cy="1798532"/>
          </a:xfrm>
          <a:prstGeom prst="ellipse">
            <a:avLst/>
          </a:prstGeom>
          <a:blipFill>
            <a:blip r:embed="rId3"/>
            <a:stretch>
              <a:fillRect/>
            </a:stretch>
          </a:blip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5" name="テキスト ボックス 4">
            <a:extLst>
              <a:ext uri="{FF2B5EF4-FFF2-40B4-BE49-F238E27FC236}">
                <a16:creationId xmlns:a16="http://schemas.microsoft.com/office/drawing/2014/main" id="{B5985355-0814-65FA-2A72-9AE0E11157FA}"/>
              </a:ext>
            </a:extLst>
          </p:cNvPr>
          <p:cNvSpPr txBox="1"/>
          <p:nvPr/>
        </p:nvSpPr>
        <p:spPr>
          <a:xfrm>
            <a:off x="972532" y="5383887"/>
            <a:ext cx="2073003" cy="584775"/>
          </a:xfrm>
          <a:prstGeom prst="rect">
            <a:avLst/>
          </a:prstGeom>
          <a:noFill/>
        </p:spPr>
        <p:txBody>
          <a:bodyPr wrap="none" rtlCol="0">
            <a:spAutoFit/>
          </a:bodyPr>
          <a:lstStyle/>
          <a:p>
            <a:r>
              <a:rPr kumimoji="1" lang="en-US" altLang="ja-JP" sz="3200" b="1" dirty="0" err="1">
                <a:ln w="12700">
                  <a:solidFill>
                    <a:schemeClr val="bg1"/>
                  </a:solidFill>
                </a:ln>
                <a:solidFill>
                  <a:srgbClr val="0070C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tokinasin</a:t>
            </a:r>
            <a:endParaRPr kumimoji="1" lang="ja-JP" altLang="en-US" sz="3200" b="1" dirty="0">
              <a:ln w="12700">
                <a:solidFill>
                  <a:schemeClr val="bg1"/>
                </a:solidFill>
              </a:ln>
              <a:solidFill>
                <a:srgbClr val="0070C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2D63CE3A-5EC9-C79C-9AAA-08453A964655}"/>
              </a:ext>
            </a:extLst>
          </p:cNvPr>
          <p:cNvSpPr txBox="1"/>
          <p:nvPr/>
        </p:nvSpPr>
        <p:spPr>
          <a:xfrm>
            <a:off x="3805132" y="1217592"/>
            <a:ext cx="7497868" cy="1446550"/>
          </a:xfrm>
          <a:prstGeom prst="rect">
            <a:avLst/>
          </a:prstGeom>
          <a:noFill/>
        </p:spPr>
        <p:txBody>
          <a:bodyPr wrap="square" rtlCol="0">
            <a:spAutoFit/>
          </a:bodyPr>
          <a:lstStyle/>
          <a:p>
            <a:r>
              <a:rPr kumimoji="1" lang="en-US" altLang="ja-JP" sz="4400" b="1" dirty="0"/>
              <a:t>So, what exactly is a </a:t>
            </a:r>
            <a:r>
              <a:rPr lang="en-US" altLang="ja-JP" sz="4400" b="1" dirty="0">
                <a:gradFill flip="none" rotWithShape="1">
                  <a:gsLst>
                    <a:gs pos="77000">
                      <a:srgbClr val="CA1CD7"/>
                    </a:gs>
                    <a:gs pos="86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kumimoji="1" lang="en-US" altLang="ja-JP" sz="4400" b="1" dirty="0"/>
              <a:t> Finder in the first place?</a:t>
            </a:r>
            <a:endParaRPr kumimoji="1" lang="ja-JP" altLang="en-US" sz="4400" b="1" dirty="0"/>
          </a:p>
        </p:txBody>
      </p:sp>
      <p:sp>
        <p:nvSpPr>
          <p:cNvPr id="7" name="テキスト ボックス 6">
            <a:extLst>
              <a:ext uri="{FF2B5EF4-FFF2-40B4-BE49-F238E27FC236}">
                <a16:creationId xmlns:a16="http://schemas.microsoft.com/office/drawing/2014/main" id="{9F82C0DC-5C4F-42A8-ED9D-3D73DEB995CD}"/>
              </a:ext>
            </a:extLst>
          </p:cNvPr>
          <p:cNvSpPr txBox="1"/>
          <p:nvPr/>
        </p:nvSpPr>
        <p:spPr>
          <a:xfrm>
            <a:off x="3805131" y="3937337"/>
            <a:ext cx="7729371" cy="1446550"/>
          </a:xfrm>
          <a:prstGeom prst="rect">
            <a:avLst/>
          </a:prstGeom>
          <a:noFill/>
        </p:spPr>
        <p:txBody>
          <a:bodyPr wrap="square" rtlCol="0">
            <a:spAutoFit/>
          </a:bodyPr>
          <a:lstStyle/>
          <a:p>
            <a:r>
              <a:rPr kumimoji="1" lang="en-US" altLang="ja-JP" sz="4400" b="1" dirty="0"/>
              <a:t>Well</a:t>
            </a:r>
            <a:r>
              <a:rPr lang="en-US" altLang="ja-JP" sz="4400" b="1" dirty="0"/>
              <a:t>, it’s something that finds things in a </a:t>
            </a:r>
            <a:r>
              <a:rPr lang="en-US" altLang="ja-JP" sz="4400" b="1" dirty="0">
                <a:gradFill flip="none" rotWithShape="1">
                  <a:gsLst>
                    <a:gs pos="61000">
                      <a:srgbClr val="CA1CD7"/>
                    </a:gs>
                    <a:gs pos="70000">
                      <a:srgbClr val="7556BA"/>
                    </a:gs>
                    <a:gs pos="82000">
                      <a:srgbClr val="169699"/>
                    </a:gs>
                  </a:gsLst>
                  <a:lin ang="0" scaled="1"/>
                  <a:tileRect/>
                </a:gradFill>
                <a:effectLst>
                  <a:reflection blurRad="6350" stA="50000" endA="300" endPos="50000" dist="29997" dir="5400000" sy="-100000" algn="bl" rotWithShape="0"/>
                </a:effectLst>
                <a:latin typeface="+mj-lt"/>
                <a:ea typeface="+mj-ea"/>
                <a:cs typeface="+mj-cs"/>
              </a:rPr>
              <a:t>Fluent</a:t>
            </a:r>
            <a:r>
              <a:rPr lang="en-US" altLang="ja-JP" sz="4400" b="1" dirty="0"/>
              <a:t> way.</a:t>
            </a:r>
            <a:endParaRPr kumimoji="1" lang="ja-JP" altLang="en-US" sz="4400" b="1" dirty="0"/>
          </a:p>
        </p:txBody>
      </p:sp>
      <p:sp>
        <p:nvSpPr>
          <p:cNvPr id="9" name="スライド番号プレースホルダー 8">
            <a:extLst>
              <a:ext uri="{FF2B5EF4-FFF2-40B4-BE49-F238E27FC236}">
                <a16:creationId xmlns:a16="http://schemas.microsoft.com/office/drawing/2014/main" id="{D215089D-EC38-2E05-A7D3-044C1A9FDA1D}"/>
              </a:ext>
            </a:extLst>
          </p:cNvPr>
          <p:cNvSpPr>
            <a:spLocks noGrp="1"/>
          </p:cNvSpPr>
          <p:nvPr>
            <p:ph type="sldNum" sz="quarter" idx="12"/>
          </p:nvPr>
        </p:nvSpPr>
        <p:spPr/>
        <p:txBody>
          <a:bodyPr/>
          <a:lstStyle/>
          <a:p>
            <a:fld id="{72A3E619-8423-4C41-BCA7-F8BF064CAB82}" type="slidenum">
              <a:rPr kumimoji="1" lang="ja-JP" altLang="en-US" smtClean="0"/>
              <a:t>28</a:t>
            </a:fld>
            <a:endParaRPr kumimoji="1" lang="ja-JP" altLang="en-US"/>
          </a:p>
        </p:txBody>
      </p:sp>
    </p:spTree>
    <p:extLst>
      <p:ext uri="{BB962C8B-B14F-4D97-AF65-F5344CB8AC3E}">
        <p14:creationId xmlns:p14="http://schemas.microsoft.com/office/powerpoint/2010/main" val="2192998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CCCEAC-A7C0-7924-0BC8-AA5BA2C2ABC9}"/>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2F551726-9ADC-44D0-8D2F-41AE5EE1C577}"/>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09F87C8-56AC-1C79-8CAC-3B0CD3BF7F4C}"/>
              </a:ext>
            </a:extLst>
          </p:cNvPr>
          <p:cNvSpPr txBox="1"/>
          <p:nvPr/>
        </p:nvSpPr>
        <p:spPr>
          <a:xfrm>
            <a:off x="823453" y="2844225"/>
            <a:ext cx="2371162"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V Extra Bold" panose="02000503000000020004" pitchFamily="2" charset="0"/>
                <a:ea typeface="Inter V Extra Bold"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981D686A-7197-7341-DDD6-56C91602E868}"/>
              </a:ext>
            </a:extLst>
          </p:cNvPr>
          <p:cNvSpPr txBox="1"/>
          <p:nvPr/>
        </p:nvSpPr>
        <p:spPr>
          <a:xfrm>
            <a:off x="3805132" y="1217592"/>
            <a:ext cx="7383568" cy="1446550"/>
          </a:xfrm>
          <a:prstGeom prst="rect">
            <a:avLst/>
          </a:prstGeom>
          <a:noFill/>
        </p:spPr>
        <p:txBody>
          <a:bodyPr wrap="square" rtlCol="0">
            <a:spAutoFit/>
          </a:bodyPr>
          <a:lstStyle/>
          <a:p>
            <a:r>
              <a:rPr lang="en-US" altLang="ja-JP" sz="4400" b="1" dirty="0"/>
              <a:t>Why not fantastic or fabulous but “</a:t>
            </a:r>
            <a:r>
              <a:rPr lang="en-US" altLang="ja-JP" sz="4400" b="1" dirty="0">
                <a:gradFill flip="none" rotWithShape="1">
                  <a:gsLst>
                    <a:gs pos="72000">
                      <a:srgbClr val="CA1CD7"/>
                    </a:gs>
                    <a:gs pos="80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lang="en-US" altLang="ja-JP" sz="4400" b="1" dirty="0"/>
              <a:t>"?</a:t>
            </a:r>
            <a:endParaRPr kumimoji="1" lang="ja-JP" altLang="en-US" sz="4400" b="1" dirty="0"/>
          </a:p>
        </p:txBody>
      </p:sp>
      <p:sp>
        <p:nvSpPr>
          <p:cNvPr id="7" name="テキスト ボックス 6">
            <a:extLst>
              <a:ext uri="{FF2B5EF4-FFF2-40B4-BE49-F238E27FC236}">
                <a16:creationId xmlns:a16="http://schemas.microsoft.com/office/drawing/2014/main" id="{E1F8FBDC-473D-0ADE-3002-E55E4ADB623D}"/>
              </a:ext>
            </a:extLst>
          </p:cNvPr>
          <p:cNvSpPr txBox="1"/>
          <p:nvPr/>
        </p:nvSpPr>
        <p:spPr>
          <a:xfrm>
            <a:off x="3906732" y="3986192"/>
            <a:ext cx="7497868" cy="1323439"/>
          </a:xfrm>
          <a:prstGeom prst="rect">
            <a:avLst/>
          </a:prstGeom>
          <a:noFill/>
        </p:spPr>
        <p:txBody>
          <a:bodyPr wrap="square" rtlCol="0">
            <a:spAutoFit/>
          </a:bodyPr>
          <a:lstStyle/>
          <a:p>
            <a:r>
              <a:rPr kumimoji="1" lang="en-US" altLang="ja-JP" sz="8000" b="1" dirty="0"/>
              <a:t>It’s because -</a:t>
            </a:r>
            <a:endParaRPr kumimoji="1" lang="ja-JP" altLang="en-US" sz="8000" b="1" dirty="0"/>
          </a:p>
        </p:txBody>
      </p:sp>
      <p:sp>
        <p:nvSpPr>
          <p:cNvPr id="11" name="楕円 10">
            <a:extLst>
              <a:ext uri="{FF2B5EF4-FFF2-40B4-BE49-F238E27FC236}">
                <a16:creationId xmlns:a16="http://schemas.microsoft.com/office/drawing/2014/main" id="{BA1A3D2F-43C3-7652-2999-17C0DB1D27E3}"/>
              </a:ext>
            </a:extLst>
          </p:cNvPr>
          <p:cNvSpPr/>
          <p:nvPr/>
        </p:nvSpPr>
        <p:spPr>
          <a:xfrm>
            <a:off x="1109768" y="3748646"/>
            <a:ext cx="1798532" cy="1798532"/>
          </a:xfrm>
          <a:prstGeom prst="ellipse">
            <a:avLst/>
          </a:prstGeom>
          <a:blipFill>
            <a:blip r:embed="rId3"/>
            <a:stretch>
              <a:fillRect/>
            </a:stretch>
          </a:blip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2" name="テキスト ボックス 11">
            <a:extLst>
              <a:ext uri="{FF2B5EF4-FFF2-40B4-BE49-F238E27FC236}">
                <a16:creationId xmlns:a16="http://schemas.microsoft.com/office/drawing/2014/main" id="{D47658FA-73BB-6317-0C4F-8ADD48A0312F}"/>
              </a:ext>
            </a:extLst>
          </p:cNvPr>
          <p:cNvSpPr txBox="1"/>
          <p:nvPr/>
        </p:nvSpPr>
        <p:spPr>
          <a:xfrm>
            <a:off x="515735" y="5574436"/>
            <a:ext cx="3009157" cy="584775"/>
          </a:xfrm>
          <a:prstGeom prst="rect">
            <a:avLst/>
          </a:prstGeom>
          <a:noFill/>
        </p:spPr>
        <p:txBody>
          <a:bodyPr wrap="none" rtlCol="0">
            <a:spAutoFit/>
          </a:bodyPr>
          <a:lstStyle/>
          <a:p>
            <a:r>
              <a:rPr kumimoji="1" lang="en-US" altLang="ja-JP" sz="3200" b="1" dirty="0">
                <a:ln w="12700">
                  <a:solidFill>
                    <a:schemeClr val="bg1"/>
                  </a:solidFill>
                </a:ln>
                <a:solidFill>
                  <a:srgbClr val="0070C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rPr>
              <a:t>Anonymous T</a:t>
            </a:r>
            <a:endParaRPr kumimoji="1" lang="ja-JP" altLang="en-US" sz="3200" b="1" dirty="0">
              <a:ln w="12700">
                <a:solidFill>
                  <a:schemeClr val="bg1"/>
                </a:solidFill>
              </a:ln>
              <a:solidFill>
                <a:srgbClr val="0070C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endParaRPr>
          </a:p>
        </p:txBody>
      </p:sp>
      <p:sp>
        <p:nvSpPr>
          <p:cNvPr id="13" name="正方形/長方形 12">
            <a:extLst>
              <a:ext uri="{FF2B5EF4-FFF2-40B4-BE49-F238E27FC236}">
                <a16:creationId xmlns:a16="http://schemas.microsoft.com/office/drawing/2014/main" id="{38D23155-2362-F68A-30C2-9A5DCF6BD246}"/>
              </a:ext>
            </a:extLst>
          </p:cNvPr>
          <p:cNvSpPr/>
          <p:nvPr/>
        </p:nvSpPr>
        <p:spPr>
          <a:xfrm>
            <a:off x="1509659" y="4169200"/>
            <a:ext cx="1021311" cy="31513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0000"/>
              </a:solidFill>
            </a:endParaRPr>
          </a:p>
        </p:txBody>
      </p:sp>
      <p:sp>
        <p:nvSpPr>
          <p:cNvPr id="4" name="スライド番号プレースホルダー 3">
            <a:extLst>
              <a:ext uri="{FF2B5EF4-FFF2-40B4-BE49-F238E27FC236}">
                <a16:creationId xmlns:a16="http://schemas.microsoft.com/office/drawing/2014/main" id="{FF2A7CF9-6602-1E67-4079-1CE2BB62BB4A}"/>
              </a:ext>
            </a:extLst>
          </p:cNvPr>
          <p:cNvSpPr>
            <a:spLocks noGrp="1"/>
          </p:cNvSpPr>
          <p:nvPr>
            <p:ph type="sldNum" sz="quarter" idx="12"/>
          </p:nvPr>
        </p:nvSpPr>
        <p:spPr/>
        <p:txBody>
          <a:bodyPr/>
          <a:lstStyle/>
          <a:p>
            <a:fld id="{72A3E619-8423-4C41-BCA7-F8BF064CAB82}" type="slidenum">
              <a:rPr kumimoji="1" lang="ja-JP" altLang="en-US" smtClean="0"/>
              <a:t>29</a:t>
            </a:fld>
            <a:endParaRPr kumimoji="1" lang="ja-JP" altLang="en-US"/>
          </a:p>
        </p:txBody>
      </p:sp>
    </p:spTree>
    <p:extLst>
      <p:ext uri="{BB962C8B-B14F-4D97-AF65-F5344CB8AC3E}">
        <p14:creationId xmlns:p14="http://schemas.microsoft.com/office/powerpoint/2010/main" val="5568803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AB15BC0D-1755-7F35-14F5-5AC41BFBA8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6"/>
                    </a14:imgEffect>
                  </a14:imgLayer>
                </a14:imgProps>
              </a:ext>
              <a:ext uri="{28A0092B-C50C-407E-A947-70E740481C1C}">
                <a14:useLocalDpi xmlns:a14="http://schemas.microsoft.com/office/drawing/2010/main" val="0"/>
              </a:ext>
            </a:extLst>
          </a:blip>
          <a:srcRect/>
          <a:stretch>
            <a:fillRect/>
          </a:stretch>
        </p:blipFill>
        <p:spPr bwMode="auto">
          <a:xfrm>
            <a:off x="-2057400" y="-4484256"/>
            <a:ext cx="16306800" cy="16306800"/>
          </a:xfrm>
          <a:prstGeom prst="rect">
            <a:avLst/>
          </a:prstGeom>
          <a:noFill/>
          <a:effectLst>
            <a:softEdge rad="381000"/>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5AC349B-1F74-5474-13A7-1A3ED7C30914}"/>
              </a:ext>
            </a:extLst>
          </p:cNvPr>
          <p:cNvSpPr txBox="1"/>
          <p:nvPr/>
        </p:nvSpPr>
        <p:spPr>
          <a:xfrm>
            <a:off x="4213914" y="2644170"/>
            <a:ext cx="3764172" cy="1569660"/>
          </a:xfrm>
          <a:prstGeom prst="rect">
            <a:avLst/>
          </a:prstGeom>
          <a:noFill/>
        </p:spPr>
        <p:txBody>
          <a:bodyPr wrap="none" rtlCol="0">
            <a:spAutoFit/>
          </a:bodyPr>
          <a:lstStyle/>
          <a:p>
            <a:r>
              <a:rPr kumimoji="1" lang="en-US" altLang="ja-JP" sz="9600" b="1" dirty="0">
                <a:latin typeface="+mj-lt"/>
                <a:ea typeface="Inter V Extra Bold" panose="02000503000000020004" pitchFamily="2" charset="0"/>
                <a:cs typeface="Inter V Extra Bold" panose="02000503000000020004" pitchFamily="2" charset="0"/>
              </a:rPr>
              <a:t>Finder</a:t>
            </a:r>
            <a:endParaRPr kumimoji="1" lang="ja-JP" altLang="en-US" sz="9600" b="1" dirty="0">
              <a:latin typeface="+mj-lt"/>
              <a:ea typeface="+mj-ea"/>
              <a:cs typeface="Inter V Extra Bold" panose="02000503000000020004" pitchFamily="2" charset="0"/>
            </a:endParaRPr>
          </a:p>
        </p:txBody>
      </p:sp>
      <p:sp>
        <p:nvSpPr>
          <p:cNvPr id="2" name="スライド番号プレースホルダー 1">
            <a:extLst>
              <a:ext uri="{FF2B5EF4-FFF2-40B4-BE49-F238E27FC236}">
                <a16:creationId xmlns:a16="http://schemas.microsoft.com/office/drawing/2014/main" id="{8DA987C7-C0AA-A2D2-7347-2A65CFAA6A5C}"/>
              </a:ext>
            </a:extLst>
          </p:cNvPr>
          <p:cNvSpPr>
            <a:spLocks noGrp="1"/>
          </p:cNvSpPr>
          <p:nvPr>
            <p:ph type="sldNum" sz="quarter" idx="12"/>
          </p:nvPr>
        </p:nvSpPr>
        <p:spPr/>
        <p:txBody>
          <a:bodyPr/>
          <a:lstStyle/>
          <a:p>
            <a:fld id="{72A3E619-8423-4C41-BCA7-F8BF064CAB82}" type="slidenum">
              <a:rPr kumimoji="1" lang="ja-JP" altLang="en-US" smtClean="0"/>
              <a:t>3</a:t>
            </a:fld>
            <a:endParaRPr kumimoji="1" lang="ja-JP" altLang="en-US"/>
          </a:p>
        </p:txBody>
      </p:sp>
    </p:spTree>
    <p:extLst>
      <p:ext uri="{BB962C8B-B14F-4D97-AF65-F5344CB8AC3E}">
        <p14:creationId xmlns:p14="http://schemas.microsoft.com/office/powerpoint/2010/main" val="336034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7E39A-D7F7-B5EF-0BDD-07E60A0FB47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3160255-7C90-B9CE-3393-327B368465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4657" y="1155700"/>
            <a:ext cx="10070086" cy="28448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テキスト&#10;&#10;AI 生成コンテンツは誤りを含む可能性があります。">
            <a:extLst>
              <a:ext uri="{FF2B5EF4-FFF2-40B4-BE49-F238E27FC236}">
                <a16:creationId xmlns:a16="http://schemas.microsoft.com/office/drawing/2014/main" id="{A6D774CE-8ABA-8883-EED7-2FDA6D470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478" y="4673601"/>
            <a:ext cx="6693644" cy="1422400"/>
          </a:xfrm>
          <a:prstGeom prst="rect">
            <a:avLst/>
          </a:prstGeom>
        </p:spPr>
      </p:pic>
      <p:sp>
        <p:nvSpPr>
          <p:cNvPr id="2" name="スライド番号プレースホルダー 1">
            <a:extLst>
              <a:ext uri="{FF2B5EF4-FFF2-40B4-BE49-F238E27FC236}">
                <a16:creationId xmlns:a16="http://schemas.microsoft.com/office/drawing/2014/main" id="{DA263620-17AA-FF42-F602-A3B8F49B4526}"/>
              </a:ext>
            </a:extLst>
          </p:cNvPr>
          <p:cNvSpPr>
            <a:spLocks noGrp="1"/>
          </p:cNvSpPr>
          <p:nvPr>
            <p:ph type="sldNum" sz="quarter" idx="12"/>
          </p:nvPr>
        </p:nvSpPr>
        <p:spPr/>
        <p:txBody>
          <a:bodyPr/>
          <a:lstStyle/>
          <a:p>
            <a:fld id="{72A3E619-8423-4C41-BCA7-F8BF064CAB82}" type="slidenum">
              <a:rPr kumimoji="1" lang="ja-JP" altLang="en-US" smtClean="0"/>
              <a:t>4</a:t>
            </a:fld>
            <a:endParaRPr kumimoji="1" lang="ja-JP" altLang="en-US"/>
          </a:p>
        </p:txBody>
      </p:sp>
    </p:spTree>
    <p:extLst>
      <p:ext uri="{BB962C8B-B14F-4D97-AF65-F5344CB8AC3E}">
        <p14:creationId xmlns:p14="http://schemas.microsoft.com/office/powerpoint/2010/main" val="3932682478"/>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4660AB8-6032-E694-AAC0-A30662B7DFCD}"/>
              </a:ext>
            </a:extLst>
          </p:cNvPr>
          <p:cNvSpPr txBox="1"/>
          <p:nvPr/>
        </p:nvSpPr>
        <p:spPr>
          <a:xfrm>
            <a:off x="3941751" y="2028616"/>
            <a:ext cx="4019049" cy="2800767"/>
          </a:xfrm>
          <a:prstGeom prst="rect">
            <a:avLst/>
          </a:prstGeom>
          <a:noFill/>
        </p:spPr>
        <p:txBody>
          <a:bodyPr wrap="none" rtlCol="0">
            <a:spAutoFit/>
          </a:bodyPr>
          <a:lstStyle/>
          <a:p>
            <a:r>
              <a:rPr kumimoji="1" lang="en-US" altLang="ja-JP" sz="8800" b="1" dirty="0">
                <a:latin typeface="Inter" panose="02000503000000020004" pitchFamily="2" charset="0"/>
                <a:ea typeface="Inter" panose="02000503000000020004" pitchFamily="2" charset="0"/>
                <a:cs typeface="Arial" panose="020B0604020202020204" pitchFamily="34" charset="0"/>
              </a:rPr>
              <a:t>No, It’s</a:t>
            </a:r>
            <a:br>
              <a:rPr kumimoji="1" lang="en-US" altLang="ja-JP" sz="8800" b="1" dirty="0">
                <a:latin typeface="Inter" panose="02000503000000020004" pitchFamily="2" charset="0"/>
                <a:ea typeface="Inter" panose="02000503000000020004" pitchFamily="2" charset="0"/>
                <a:cs typeface="Arial" panose="020B0604020202020204" pitchFamily="34" charset="0"/>
              </a:rPr>
            </a:br>
            <a:r>
              <a:rPr kumimoji="1" lang="en-US" altLang="ja-JP" sz="8800" b="1" dirty="0">
                <a:gradFill flip="none" rotWithShape="1">
                  <a:gsLst>
                    <a:gs pos="16000">
                      <a:srgbClr val="CA1CD7"/>
                    </a:gs>
                    <a:gs pos="56000">
                      <a:srgbClr val="7556BA"/>
                    </a:gs>
                    <a:gs pos="91000">
                      <a:srgbClr val="169699"/>
                    </a:gs>
                  </a:gsLst>
                  <a:lin ang="0" scaled="1"/>
                  <a:tileRect/>
                </a:gradFill>
                <a:effectLst>
                  <a:reflection blurRad="6350" stA="50000" endA="300" endPos="50000" dist="29997" dir="5400000" sy="-100000" algn="bl" rotWithShape="0"/>
                </a:effectLst>
                <a:latin typeface="Inter" panose="02000503000000020004" pitchFamily="2" charset="0"/>
                <a:ea typeface="Inter" panose="02000503000000020004" pitchFamily="2" charset="0"/>
                <a:cs typeface="Arial" panose="020B0604020202020204" pitchFamily="34" charset="0"/>
              </a:rPr>
              <a:t>Fluent</a:t>
            </a:r>
            <a:r>
              <a:rPr kumimoji="1" lang="en-US" altLang="ja-JP" sz="8800" b="1" dirty="0">
                <a:gradFill flip="none" rotWithShape="1">
                  <a:gsLst>
                    <a:gs pos="21000">
                      <a:srgbClr val="CA1CD7"/>
                    </a:gs>
                    <a:gs pos="56000">
                      <a:srgbClr val="7556BA"/>
                    </a:gs>
                    <a:gs pos="100000">
                      <a:srgbClr val="169699"/>
                    </a:gs>
                  </a:gsLst>
                  <a:lin ang="0" scaled="1"/>
                  <a:tileRect/>
                </a:gradFill>
                <a:effectLst>
                  <a:reflection blurRad="6350" stA="50000" endA="300" endPos="50000" dist="29997" dir="5400000" sy="-100000" algn="bl" rotWithShape="0"/>
                </a:effectLst>
                <a:latin typeface="Inter" panose="02000503000000020004" pitchFamily="2" charset="0"/>
                <a:ea typeface="Inter" panose="02000503000000020004" pitchFamily="2" charset="0"/>
                <a:cs typeface="Arial" panose="020B0604020202020204" pitchFamily="34" charset="0"/>
              </a:rPr>
              <a:t>.</a:t>
            </a:r>
            <a:endParaRPr kumimoji="1" lang="ja-JP" altLang="en-US" sz="8800" b="1" dirty="0">
              <a:gradFill flip="none" rotWithShape="1">
                <a:gsLst>
                  <a:gs pos="21000">
                    <a:srgbClr val="CA1CD7"/>
                  </a:gs>
                  <a:gs pos="56000">
                    <a:srgbClr val="7556BA"/>
                  </a:gs>
                  <a:gs pos="100000">
                    <a:srgbClr val="169699"/>
                  </a:gs>
                </a:gsLst>
                <a:lin ang="0" scaled="1"/>
                <a:tileRect/>
              </a:gradFill>
              <a:effectLst>
                <a:reflection blurRad="6350" stA="50000" endA="300" endPos="50000" dist="29997" dir="5400000" sy="-100000" algn="bl" rotWithShape="0"/>
              </a:effectLst>
              <a:latin typeface="Inter" panose="02000503000000020004" pitchFamily="2" charset="0"/>
              <a:cs typeface="Arial" panose="020B0604020202020204" pitchFamily="34" charset="0"/>
            </a:endParaRPr>
          </a:p>
        </p:txBody>
      </p:sp>
      <p:sp>
        <p:nvSpPr>
          <p:cNvPr id="3" name="スライド番号プレースホルダー 2">
            <a:extLst>
              <a:ext uri="{FF2B5EF4-FFF2-40B4-BE49-F238E27FC236}">
                <a16:creationId xmlns:a16="http://schemas.microsoft.com/office/drawing/2014/main" id="{45DA9EF9-F291-E781-F490-CB97BB0CAD10}"/>
              </a:ext>
            </a:extLst>
          </p:cNvPr>
          <p:cNvSpPr>
            <a:spLocks noGrp="1"/>
          </p:cNvSpPr>
          <p:nvPr>
            <p:ph type="sldNum" sz="quarter" idx="12"/>
          </p:nvPr>
        </p:nvSpPr>
        <p:spPr/>
        <p:txBody>
          <a:bodyPr/>
          <a:lstStyle/>
          <a:p>
            <a:fld id="{72A3E619-8423-4C41-BCA7-F8BF064CAB82}" type="slidenum">
              <a:rPr kumimoji="1" lang="ja-JP" altLang="en-US" smtClean="0"/>
              <a:t>5</a:t>
            </a:fld>
            <a:endParaRPr kumimoji="1" lang="ja-JP" altLang="en-US"/>
          </a:p>
        </p:txBody>
      </p:sp>
    </p:spTree>
    <p:extLst>
      <p:ext uri="{BB962C8B-B14F-4D97-AF65-F5344CB8AC3E}">
        <p14:creationId xmlns:p14="http://schemas.microsoft.com/office/powerpoint/2010/main" val="4744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E4CA9-8E5C-D8A6-409B-84FC8A5C8D10}"/>
              </a:ext>
            </a:extLst>
          </p:cNvPr>
          <p:cNvSpPr>
            <a:spLocks noGrp="1"/>
          </p:cNvSpPr>
          <p:nvPr>
            <p:ph type="title"/>
          </p:nvPr>
        </p:nvSpPr>
        <p:spPr/>
        <p:txBody>
          <a:bodyPr>
            <a:normAutofit/>
          </a:bodyPr>
          <a:lstStyle/>
          <a:p>
            <a:r>
              <a:rPr kumimoji="1" lang="en-US" altLang="ja-JP" sz="4800" b="1" dirty="0"/>
              <a:t>Motivation</a:t>
            </a:r>
            <a:endParaRPr kumimoji="1" lang="ja-JP" altLang="en-US" sz="4800" b="1" dirty="0"/>
          </a:p>
        </p:txBody>
      </p:sp>
      <p:sp>
        <p:nvSpPr>
          <p:cNvPr id="4" name="スライド番号プレースホルダー 3">
            <a:extLst>
              <a:ext uri="{FF2B5EF4-FFF2-40B4-BE49-F238E27FC236}">
                <a16:creationId xmlns:a16="http://schemas.microsoft.com/office/drawing/2014/main" id="{BBD1A266-9C16-687B-0066-FA68FD2FC52F}"/>
              </a:ext>
            </a:extLst>
          </p:cNvPr>
          <p:cNvSpPr>
            <a:spLocks noGrp="1"/>
          </p:cNvSpPr>
          <p:nvPr>
            <p:ph type="sldNum" sz="quarter" idx="12"/>
          </p:nvPr>
        </p:nvSpPr>
        <p:spPr/>
        <p:txBody>
          <a:bodyPr/>
          <a:lstStyle/>
          <a:p>
            <a:fld id="{72A3E619-8423-4C41-BCA7-F8BF064CAB82}" type="slidenum">
              <a:rPr kumimoji="1" lang="ja-JP" altLang="en-US" smtClean="0"/>
              <a:t>6</a:t>
            </a:fld>
            <a:endParaRPr kumimoji="1" lang="ja-JP" altLang="en-US"/>
          </a:p>
        </p:txBody>
      </p:sp>
      <p:sp>
        <p:nvSpPr>
          <p:cNvPr id="7" name="コンテンツ プレースホルダー 6">
            <a:extLst>
              <a:ext uri="{FF2B5EF4-FFF2-40B4-BE49-F238E27FC236}">
                <a16:creationId xmlns:a16="http://schemas.microsoft.com/office/drawing/2014/main" id="{E7B40222-E828-6C6D-3364-BC1191C510C5}"/>
              </a:ext>
            </a:extLst>
          </p:cNvPr>
          <p:cNvSpPr>
            <a:spLocks noGrp="1"/>
          </p:cNvSpPr>
          <p:nvPr>
            <p:ph idx="1"/>
          </p:nvPr>
        </p:nvSpPr>
        <p:spPr/>
        <p:txBody>
          <a:bodyPr>
            <a:normAutofit/>
          </a:bodyPr>
          <a:lstStyle/>
          <a:p>
            <a:r>
              <a:rPr lang="en-US" altLang="ja-JP" sz="3200" dirty="0"/>
              <a:t>Finding code is </a:t>
            </a:r>
            <a:r>
              <a:rPr lang="en-US" altLang="ja-JP" sz="3200" dirty="0">
                <a:solidFill>
                  <a:schemeClr val="accent5"/>
                </a:solidFill>
              </a:rPr>
              <a:t>difficult</a:t>
            </a:r>
          </a:p>
          <a:p>
            <a:endParaRPr lang="en-US" altLang="ja-JP" sz="3200" dirty="0"/>
          </a:p>
          <a:p>
            <a:r>
              <a:rPr lang="en-US" altLang="ja-JP" sz="3200" dirty="0"/>
              <a:t>“Searching with different verb with </a:t>
            </a:r>
            <a:r>
              <a:rPr lang="en-US" altLang="ja-JP" sz="3200" dirty="0">
                <a:solidFill>
                  <a:schemeClr val="accent5"/>
                </a:solidFill>
              </a:rPr>
              <a:t>same meaning</a:t>
            </a:r>
            <a:r>
              <a:rPr lang="en-US" altLang="ja-JP" sz="3200" dirty="0"/>
              <a:t>”</a:t>
            </a:r>
          </a:p>
          <a:p>
            <a:r>
              <a:rPr lang="en-US" altLang="ja-JP" sz="3200" dirty="0"/>
              <a:t>“Can’t think of </a:t>
            </a:r>
            <a:r>
              <a:rPr lang="en-US" altLang="ja-JP" sz="3200" dirty="0">
                <a:solidFill>
                  <a:schemeClr val="accent5"/>
                </a:solidFill>
              </a:rPr>
              <a:t>what words </a:t>
            </a:r>
            <a:r>
              <a:rPr lang="en-US" altLang="ja-JP" sz="3200" dirty="0"/>
              <a:t>to search”</a:t>
            </a:r>
          </a:p>
        </p:txBody>
      </p:sp>
    </p:spTree>
    <p:extLst>
      <p:ext uri="{BB962C8B-B14F-4D97-AF65-F5344CB8AC3E}">
        <p14:creationId xmlns:p14="http://schemas.microsoft.com/office/powerpoint/2010/main" val="305660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1D98-1519-3A30-3573-907241E96F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93ED71B-3A4F-104C-C916-9ED27D0351FD}"/>
              </a:ext>
            </a:extLst>
          </p:cNvPr>
          <p:cNvSpPr>
            <a:spLocks noGrp="1"/>
          </p:cNvSpPr>
          <p:nvPr>
            <p:ph type="title"/>
          </p:nvPr>
        </p:nvSpPr>
        <p:spPr/>
        <p:txBody>
          <a:bodyPr>
            <a:normAutofit/>
          </a:bodyPr>
          <a:lstStyle/>
          <a:p>
            <a:r>
              <a:rPr kumimoji="1" lang="en-US" altLang="ja-JP" sz="4800" b="1" dirty="0"/>
              <a:t>Motivation</a:t>
            </a:r>
            <a:endParaRPr kumimoji="1" lang="ja-JP" altLang="en-US" sz="4800" b="1" dirty="0"/>
          </a:p>
        </p:txBody>
      </p:sp>
      <p:sp>
        <p:nvSpPr>
          <p:cNvPr id="4" name="スライド番号プレースホルダー 3">
            <a:extLst>
              <a:ext uri="{FF2B5EF4-FFF2-40B4-BE49-F238E27FC236}">
                <a16:creationId xmlns:a16="http://schemas.microsoft.com/office/drawing/2014/main" id="{DED180E6-222A-8AFB-951A-9EEA59693987}"/>
              </a:ext>
            </a:extLst>
          </p:cNvPr>
          <p:cNvSpPr>
            <a:spLocks noGrp="1"/>
          </p:cNvSpPr>
          <p:nvPr>
            <p:ph type="sldNum" sz="quarter" idx="12"/>
          </p:nvPr>
        </p:nvSpPr>
        <p:spPr/>
        <p:txBody>
          <a:bodyPr/>
          <a:lstStyle/>
          <a:p>
            <a:fld id="{72A3E619-8423-4C41-BCA7-F8BF064CAB82}" type="slidenum">
              <a:rPr kumimoji="1" lang="ja-JP" altLang="en-US" smtClean="0"/>
              <a:t>7</a:t>
            </a:fld>
            <a:endParaRPr kumimoji="1" lang="ja-JP" altLang="en-US"/>
          </a:p>
        </p:txBody>
      </p:sp>
      <p:sp>
        <p:nvSpPr>
          <p:cNvPr id="7" name="コンテンツ プレースホルダー 6">
            <a:extLst>
              <a:ext uri="{FF2B5EF4-FFF2-40B4-BE49-F238E27FC236}">
                <a16:creationId xmlns:a16="http://schemas.microsoft.com/office/drawing/2014/main" id="{37689328-07A7-5E6C-176A-AA5E785A0A35}"/>
              </a:ext>
            </a:extLst>
          </p:cNvPr>
          <p:cNvSpPr>
            <a:spLocks noGrp="1"/>
          </p:cNvSpPr>
          <p:nvPr>
            <p:ph idx="1"/>
          </p:nvPr>
        </p:nvSpPr>
        <p:spPr/>
        <p:txBody>
          <a:bodyPr>
            <a:normAutofit/>
          </a:bodyPr>
          <a:lstStyle/>
          <a:p>
            <a:r>
              <a:rPr lang="en-US" altLang="ja-JP" sz="3200" dirty="0"/>
              <a:t>Finding code is </a:t>
            </a:r>
            <a:r>
              <a:rPr lang="en-US" altLang="ja-JP" sz="3200" dirty="0">
                <a:solidFill>
                  <a:schemeClr val="accent5"/>
                </a:solidFill>
              </a:rPr>
              <a:t>difficult</a:t>
            </a:r>
          </a:p>
          <a:p>
            <a:endParaRPr lang="en-US" altLang="ja-JP" sz="3200" dirty="0"/>
          </a:p>
          <a:p>
            <a:r>
              <a:rPr lang="en-US" altLang="ja-JP" sz="3200" dirty="0"/>
              <a:t>“Searching with different verb with </a:t>
            </a:r>
            <a:r>
              <a:rPr lang="en-US" altLang="ja-JP" sz="3200" dirty="0">
                <a:solidFill>
                  <a:schemeClr val="accent5"/>
                </a:solidFill>
              </a:rPr>
              <a:t>same meaning</a:t>
            </a:r>
            <a:r>
              <a:rPr lang="en-US" altLang="ja-JP" sz="3200" dirty="0"/>
              <a:t>”</a:t>
            </a:r>
          </a:p>
          <a:p>
            <a:r>
              <a:rPr lang="en-US" altLang="ja-JP" sz="3200" dirty="0"/>
              <a:t>“Can’t think of </a:t>
            </a:r>
            <a:r>
              <a:rPr lang="en-US" altLang="ja-JP" sz="3200" dirty="0">
                <a:solidFill>
                  <a:schemeClr val="accent5"/>
                </a:solidFill>
              </a:rPr>
              <a:t>what words </a:t>
            </a:r>
            <a:r>
              <a:rPr lang="en-US" altLang="ja-JP" sz="3200" dirty="0"/>
              <a:t>to search”</a:t>
            </a:r>
          </a:p>
          <a:p>
            <a:endParaRPr lang="en-US" altLang="ja-JP" sz="3200" dirty="0"/>
          </a:p>
          <a:p>
            <a:r>
              <a:rPr lang="ja-JP" altLang="en-US" sz="3200"/>
              <a:t>→</a:t>
            </a:r>
            <a:r>
              <a:rPr lang="en-US" altLang="ja-JP" sz="3200" dirty="0"/>
              <a:t> Cannot use </a:t>
            </a:r>
            <a:r>
              <a:rPr lang="en-US" altLang="ja-JP" sz="3200" dirty="0">
                <a:solidFill>
                  <a:schemeClr val="accent5"/>
                </a:solidFill>
              </a:rPr>
              <a:t>synonym </a:t>
            </a:r>
            <a:r>
              <a:rPr lang="en-US" altLang="ja-JP" sz="3200" dirty="0">
                <a:solidFill>
                  <a:srgbClr val="000000"/>
                </a:solidFill>
              </a:rPr>
              <a:t>or</a:t>
            </a:r>
            <a:r>
              <a:rPr lang="en-US" altLang="ja-JP" sz="3200" dirty="0">
                <a:solidFill>
                  <a:schemeClr val="accent5"/>
                </a:solidFill>
              </a:rPr>
              <a:t> sentences</a:t>
            </a:r>
            <a:endParaRPr lang="ja-JP" altLang="en-US" sz="3200">
              <a:solidFill>
                <a:schemeClr val="accent5"/>
              </a:solidFill>
            </a:endParaRPr>
          </a:p>
        </p:txBody>
      </p:sp>
    </p:spTree>
    <p:extLst>
      <p:ext uri="{BB962C8B-B14F-4D97-AF65-F5344CB8AC3E}">
        <p14:creationId xmlns:p14="http://schemas.microsoft.com/office/powerpoint/2010/main" val="2091011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59DFC-4245-05BE-F822-B80C6DD8B477}"/>
            </a:ext>
          </a:extLst>
        </p:cNvPr>
        <p:cNvGrpSpPr/>
        <p:nvPr/>
      </p:nvGrpSpPr>
      <p:grpSpPr>
        <a:xfrm>
          <a:off x="0" y="0"/>
          <a:ext cx="0" cy="0"/>
          <a:chOff x="0" y="0"/>
          <a:chExt cx="0" cy="0"/>
        </a:xfrm>
      </p:grpSpPr>
      <p:pic>
        <p:nvPicPr>
          <p:cNvPr id="7" name="Picture 2" descr="undefined">
            <a:extLst>
              <a:ext uri="{FF2B5EF4-FFF2-40B4-BE49-F238E27FC236}">
                <a16:creationId xmlns:a16="http://schemas.microsoft.com/office/drawing/2014/main" id="{C62EA3D3-7D28-F552-557F-3CD4ECFE0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423" y="4581604"/>
            <a:ext cx="2276396" cy="227639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143A38F-9D92-74F3-2720-A3C9FFBC867C}"/>
              </a:ext>
            </a:extLst>
          </p:cNvPr>
          <p:cNvSpPr>
            <a:spLocks noGrp="1"/>
          </p:cNvSpPr>
          <p:nvPr>
            <p:ph type="title"/>
          </p:nvPr>
        </p:nvSpPr>
        <p:spPr/>
        <p:txBody>
          <a:bodyPr>
            <a:normAutofit/>
          </a:bodyPr>
          <a:lstStyle/>
          <a:p>
            <a:r>
              <a:rPr kumimoji="1" lang="en-US" altLang="ja-JP" sz="4800" b="1" dirty="0"/>
              <a:t>What is Fluent Finder and </a:t>
            </a:r>
            <a:r>
              <a:rPr kumimoji="1" lang="en-US" altLang="ja-JP" sz="4800" b="1" dirty="0" err="1"/>
              <a:t>flf</a:t>
            </a:r>
            <a:r>
              <a:rPr kumimoji="1" lang="en-US" altLang="ja-JP" sz="4800" b="1" dirty="0"/>
              <a:t>-vim</a:t>
            </a:r>
            <a:endParaRPr kumimoji="1" lang="ja-JP" altLang="en-US" sz="4800" b="1" dirty="0"/>
          </a:p>
        </p:txBody>
      </p:sp>
      <p:sp>
        <p:nvSpPr>
          <p:cNvPr id="3" name="コンテンツ プレースホルダー 2">
            <a:extLst>
              <a:ext uri="{FF2B5EF4-FFF2-40B4-BE49-F238E27FC236}">
                <a16:creationId xmlns:a16="http://schemas.microsoft.com/office/drawing/2014/main" id="{025CCD20-59D3-817E-6EC9-745A5FD6F5FE}"/>
              </a:ext>
            </a:extLst>
          </p:cNvPr>
          <p:cNvSpPr>
            <a:spLocks noGrp="1"/>
          </p:cNvSpPr>
          <p:nvPr>
            <p:ph idx="1"/>
          </p:nvPr>
        </p:nvSpPr>
        <p:spPr>
          <a:xfrm>
            <a:off x="838199" y="2296491"/>
            <a:ext cx="9260541" cy="4072153"/>
          </a:xfrm>
        </p:spPr>
        <p:txBody>
          <a:bodyPr>
            <a:normAutofit/>
          </a:bodyPr>
          <a:lstStyle/>
          <a:p>
            <a:pPr marL="0" indent="0">
              <a:lnSpc>
                <a:spcPct val="100000"/>
              </a:lnSpc>
              <a:buNone/>
            </a:pPr>
            <a:r>
              <a:rPr lang="en-US" altLang="ja-JP" sz="3200" dirty="0" err="1"/>
              <a:t>flf</a:t>
            </a:r>
            <a:r>
              <a:rPr lang="en-US" altLang="ja-JP" sz="3200" dirty="0"/>
              <a:t>-vim finds</a:t>
            </a:r>
            <a:r>
              <a:rPr kumimoji="1" lang="en-US" altLang="ja-JP" sz="3200" b="1" dirty="0"/>
              <a:t> code </a:t>
            </a:r>
            <a:r>
              <a:rPr kumimoji="1" lang="en-US" altLang="ja-JP" sz="3200" b="1" dirty="0">
                <a:solidFill>
                  <a:schemeClr val="accent5"/>
                </a:solidFill>
              </a:rPr>
              <a:t>semantically</a:t>
            </a:r>
          </a:p>
          <a:p>
            <a:pPr marL="0" indent="0">
              <a:lnSpc>
                <a:spcPct val="100000"/>
              </a:lnSpc>
              <a:buNone/>
            </a:pPr>
            <a:r>
              <a:rPr kumimoji="1" lang="ja-JP" altLang="en-US" sz="3200" b="1"/>
              <a:t>→</a:t>
            </a:r>
            <a:r>
              <a:rPr kumimoji="1" lang="en-US" altLang="ja-JP" sz="3200" b="1" dirty="0"/>
              <a:t> AI </a:t>
            </a:r>
            <a:r>
              <a:rPr kumimoji="1" lang="en-US" altLang="ja-JP" sz="3200" b="1" dirty="0">
                <a:solidFill>
                  <a:schemeClr val="accent5"/>
                </a:solidFill>
              </a:rPr>
              <a:t>understands</a:t>
            </a:r>
            <a:r>
              <a:rPr kumimoji="1" lang="en-US" altLang="ja-JP" sz="3200" b="1" dirty="0"/>
              <a:t> the meaning of the code</a:t>
            </a:r>
          </a:p>
        </p:txBody>
      </p:sp>
      <p:sp>
        <p:nvSpPr>
          <p:cNvPr id="4" name="スライド番号プレースホルダー 3">
            <a:extLst>
              <a:ext uri="{FF2B5EF4-FFF2-40B4-BE49-F238E27FC236}">
                <a16:creationId xmlns:a16="http://schemas.microsoft.com/office/drawing/2014/main" id="{86940BD3-C743-BDD7-8718-DBB9D4CE7300}"/>
              </a:ext>
            </a:extLst>
          </p:cNvPr>
          <p:cNvSpPr>
            <a:spLocks noGrp="1"/>
          </p:cNvSpPr>
          <p:nvPr>
            <p:ph type="sldNum" sz="quarter" idx="12"/>
          </p:nvPr>
        </p:nvSpPr>
        <p:spPr/>
        <p:txBody>
          <a:bodyPr/>
          <a:lstStyle/>
          <a:p>
            <a:fld id="{72A3E619-8423-4C41-BCA7-F8BF064CAB82}" type="slidenum">
              <a:rPr kumimoji="1" lang="ja-JP" altLang="en-US" smtClean="0"/>
              <a:t>8</a:t>
            </a:fld>
            <a:endParaRPr kumimoji="1" lang="ja-JP" altLang="en-US"/>
          </a:p>
        </p:txBody>
      </p:sp>
      <p:grpSp>
        <p:nvGrpSpPr>
          <p:cNvPr id="8" name="グループ化 7">
            <a:extLst>
              <a:ext uri="{FF2B5EF4-FFF2-40B4-BE49-F238E27FC236}">
                <a16:creationId xmlns:a16="http://schemas.microsoft.com/office/drawing/2014/main" id="{86D3B72B-81DB-2C4C-25D7-DCAB111F11F6}"/>
              </a:ext>
            </a:extLst>
          </p:cNvPr>
          <p:cNvGrpSpPr/>
          <p:nvPr/>
        </p:nvGrpSpPr>
        <p:grpSpPr>
          <a:xfrm>
            <a:off x="838199" y="4437529"/>
            <a:ext cx="7361512" cy="1748033"/>
            <a:chOff x="689717" y="2900280"/>
            <a:chExt cx="10664083" cy="2532248"/>
          </a:xfrm>
        </p:grpSpPr>
        <p:pic>
          <p:nvPicPr>
            <p:cNvPr id="9" name="図 8" descr="アイコン&#10;&#10;AI 生成コンテンツは誤りを含む可能性があります。">
              <a:extLst>
                <a:ext uri="{FF2B5EF4-FFF2-40B4-BE49-F238E27FC236}">
                  <a16:creationId xmlns:a16="http://schemas.microsoft.com/office/drawing/2014/main" id="{7512A1FE-720F-D9B9-404E-121CB19DD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528377" y="5060066"/>
              <a:ext cx="2358144" cy="323198"/>
            </a:xfrm>
            <a:prstGeom prst="rect">
              <a:avLst/>
            </a:prstGeom>
          </p:spPr>
        </p:pic>
        <p:cxnSp>
          <p:nvCxnSpPr>
            <p:cNvPr id="10" name="コネクタ: カギ線 125">
              <a:extLst>
                <a:ext uri="{FF2B5EF4-FFF2-40B4-BE49-F238E27FC236}">
                  <a16:creationId xmlns:a16="http://schemas.microsoft.com/office/drawing/2014/main" id="{50DBE4D1-EF4A-2C75-E01F-A9F7126D2309}"/>
                </a:ext>
              </a:extLst>
            </p:cNvPr>
            <p:cNvCxnSpPr>
              <a:cxnSpLocks/>
            </p:cNvCxnSpPr>
            <p:nvPr/>
          </p:nvCxnSpPr>
          <p:spPr>
            <a:xfrm rot="16200000" flipH="1">
              <a:off x="6660267" y="3858144"/>
              <a:ext cx="1256966" cy="837398"/>
            </a:xfrm>
            <a:prstGeom prst="bentConnector3">
              <a:avLst>
                <a:gd name="adj1" fmla="val 3165"/>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 name="グラフィックス 10">
              <a:extLst>
                <a:ext uri="{FF2B5EF4-FFF2-40B4-BE49-F238E27FC236}">
                  <a16:creationId xmlns:a16="http://schemas.microsoft.com/office/drawing/2014/main" id="{B161CC3B-DEDD-D12C-49FE-66716536A9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717" y="2900280"/>
              <a:ext cx="3609026" cy="2532248"/>
            </a:xfrm>
            <a:prstGeom prst="rect">
              <a:avLst/>
            </a:prstGeom>
          </p:spPr>
        </p:pic>
        <p:pic>
          <p:nvPicPr>
            <p:cNvPr id="12" name="グラフィックス 11">
              <a:extLst>
                <a:ext uri="{FF2B5EF4-FFF2-40B4-BE49-F238E27FC236}">
                  <a16:creationId xmlns:a16="http://schemas.microsoft.com/office/drawing/2014/main" id="{891F48F1-27C1-E1BF-1447-6CACDB3B3C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9170" y="2937550"/>
              <a:ext cx="1213659" cy="1524002"/>
            </a:xfrm>
            <a:prstGeom prst="rect">
              <a:avLst/>
            </a:prstGeom>
          </p:spPr>
        </p:pic>
        <p:pic>
          <p:nvPicPr>
            <p:cNvPr id="13" name="グラフィックス 12">
              <a:extLst>
                <a:ext uri="{FF2B5EF4-FFF2-40B4-BE49-F238E27FC236}">
                  <a16:creationId xmlns:a16="http://schemas.microsoft.com/office/drawing/2014/main" id="{7E0949E6-17F9-CAA4-42A2-98F6373E6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104" y="3097630"/>
              <a:ext cx="1807696" cy="1807696"/>
            </a:xfrm>
            <a:prstGeom prst="rect">
              <a:avLst/>
            </a:prstGeom>
          </p:spPr>
        </p:pic>
      </p:grpSp>
      <p:grpSp>
        <p:nvGrpSpPr>
          <p:cNvPr id="16" name="グループ化 15">
            <a:extLst>
              <a:ext uri="{FF2B5EF4-FFF2-40B4-BE49-F238E27FC236}">
                <a16:creationId xmlns:a16="http://schemas.microsoft.com/office/drawing/2014/main" id="{38C1851E-6482-B0BD-7D05-E290689620CA}"/>
              </a:ext>
            </a:extLst>
          </p:cNvPr>
          <p:cNvGrpSpPr/>
          <p:nvPr/>
        </p:nvGrpSpPr>
        <p:grpSpPr>
          <a:xfrm>
            <a:off x="10547528" y="1806899"/>
            <a:ext cx="1173726" cy="400110"/>
            <a:chOff x="10301082" y="1938124"/>
            <a:chExt cx="1173726" cy="400110"/>
          </a:xfrm>
        </p:grpSpPr>
        <p:sp>
          <p:nvSpPr>
            <p:cNvPr id="22" name="テキスト ボックス 21">
              <a:extLst>
                <a:ext uri="{FF2B5EF4-FFF2-40B4-BE49-F238E27FC236}">
                  <a16:creationId xmlns:a16="http://schemas.microsoft.com/office/drawing/2014/main" id="{C458AD45-1C4D-6CA8-C348-2FFCD54C631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4" name="グラフィックス 13">
              <a:extLst>
                <a:ext uri="{FF2B5EF4-FFF2-40B4-BE49-F238E27FC236}">
                  <a16:creationId xmlns:a16="http://schemas.microsoft.com/office/drawing/2014/main" id="{3E4847A0-5D3A-777F-26C3-0A5BD49802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01082" y="1988551"/>
              <a:ext cx="299256" cy="299256"/>
            </a:xfrm>
            <a:prstGeom prst="rect">
              <a:avLst/>
            </a:prstGeom>
          </p:spPr>
        </p:pic>
      </p:grpSp>
      <p:pic>
        <p:nvPicPr>
          <p:cNvPr id="18" name="グラフィックス 17">
            <a:extLst>
              <a:ext uri="{FF2B5EF4-FFF2-40B4-BE49-F238E27FC236}">
                <a16:creationId xmlns:a16="http://schemas.microsoft.com/office/drawing/2014/main" id="{F9EA9E1C-E20E-5C61-5BD9-222B6B74F9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18881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6B09-3F59-4256-A6E1-10FC2F41A6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112F56-DBF5-EA38-6DCC-C124C2189BA4}"/>
              </a:ext>
            </a:extLst>
          </p:cNvPr>
          <p:cNvSpPr>
            <a:spLocks noGrp="1"/>
          </p:cNvSpPr>
          <p:nvPr>
            <p:ph type="title"/>
          </p:nvPr>
        </p:nvSpPr>
        <p:spPr/>
        <p:txBody>
          <a:bodyPr>
            <a:normAutofit/>
          </a:bodyPr>
          <a:lstStyle/>
          <a:p>
            <a:r>
              <a:rPr kumimoji="1" lang="en-US" altLang="ja-JP" sz="4800" b="1" dirty="0"/>
              <a:t>Example 1: </a:t>
            </a:r>
            <a:r>
              <a:rPr kumimoji="1" lang="en-US" altLang="ja-JP" sz="4800" b="1" dirty="0" err="1"/>
              <a:t>FlfDir</a:t>
            </a:r>
            <a:endParaRPr kumimoji="1" lang="ja-JP" altLang="en-US" sz="4800" b="1" dirty="0"/>
          </a:p>
        </p:txBody>
      </p:sp>
      <p:sp>
        <p:nvSpPr>
          <p:cNvPr id="4" name="スライド番号プレースホルダー 3">
            <a:extLst>
              <a:ext uri="{FF2B5EF4-FFF2-40B4-BE49-F238E27FC236}">
                <a16:creationId xmlns:a16="http://schemas.microsoft.com/office/drawing/2014/main" id="{D48F5AC6-542E-2A28-E106-6E03D91B4513}"/>
              </a:ext>
            </a:extLst>
          </p:cNvPr>
          <p:cNvSpPr>
            <a:spLocks noGrp="1"/>
          </p:cNvSpPr>
          <p:nvPr>
            <p:ph type="sldNum" sz="quarter" idx="12"/>
          </p:nvPr>
        </p:nvSpPr>
        <p:spPr/>
        <p:txBody>
          <a:bodyPr/>
          <a:lstStyle/>
          <a:p>
            <a:fld id="{72A3E619-8423-4C41-BCA7-F8BF064CAB82}" type="slidenum">
              <a:rPr kumimoji="1" lang="ja-JP" altLang="en-US" smtClean="0"/>
              <a:t>9</a:t>
            </a:fld>
            <a:endParaRPr kumimoji="1" lang="ja-JP" altLang="en-US"/>
          </a:p>
        </p:txBody>
      </p:sp>
      <p:pic>
        <p:nvPicPr>
          <p:cNvPr id="5" name="図 4">
            <a:extLst>
              <a:ext uri="{FF2B5EF4-FFF2-40B4-BE49-F238E27FC236}">
                <a16:creationId xmlns:a16="http://schemas.microsoft.com/office/drawing/2014/main" id="{16597B16-D40F-4881-394C-B1E06A02C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1584500"/>
            <a:ext cx="8363342" cy="5018005"/>
          </a:xfrm>
          <a:prstGeom prst="rect">
            <a:avLst/>
          </a:prstGeom>
        </p:spPr>
      </p:pic>
      <p:grpSp>
        <p:nvGrpSpPr>
          <p:cNvPr id="6" name="グループ化 5">
            <a:extLst>
              <a:ext uri="{FF2B5EF4-FFF2-40B4-BE49-F238E27FC236}">
                <a16:creationId xmlns:a16="http://schemas.microsoft.com/office/drawing/2014/main" id="{0605FF96-41E1-5E22-76CA-3A8371AA5EC3}"/>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01AD10D2-D182-B37E-9692-A93724FF6C16}"/>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7099C8E6-BE4A-F8AF-A4A9-A83D1F8D4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D845FD32-929D-F72B-CDD7-56AAE511E5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21118666"/>
      </p:ext>
    </p:extLst>
  </p:cSld>
  <p:clrMapOvr>
    <a:masterClrMapping/>
  </p:clrMapOvr>
</p:sld>
</file>

<file path=ppt/theme/theme1.xml><?xml version="1.0" encoding="utf-8"?>
<a:theme xmlns:a="http://schemas.openxmlformats.org/drawingml/2006/main" name="Office テーマ">
  <a:themeElements>
    <a:clrScheme name="Iceberg Light Slide">
      <a:dk1>
        <a:srgbClr val="232633"/>
      </a:dk1>
      <a:lt1>
        <a:srgbClr val="F8F8FA"/>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ユーザー定義 4">
      <a:majorFont>
        <a:latin typeface="Glacial Indifference"/>
        <a:ea typeface="Noto Sans JP Black"/>
        <a:cs typeface=""/>
      </a:majorFont>
      <a:minorFont>
        <a:latin typeface="Inter V Semi Bold"/>
        <a:ea typeface="Noto Sans JP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3959</TotalTime>
  <Words>1315</Words>
  <Application>Microsoft Macintosh PowerPoint</Application>
  <PresentationFormat>ワイド画面</PresentationFormat>
  <Paragraphs>217</Paragraphs>
  <Slides>29</Slides>
  <Notes>25</Notes>
  <HiddenSlides>9</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Inter V Extra Bold</vt:lpstr>
      <vt:lpstr>Inter V Semi Bold</vt:lpstr>
      <vt:lpstr>游ゴシック</vt:lpstr>
      <vt:lpstr>Arial</vt:lpstr>
      <vt:lpstr>Glacial Indifference</vt:lpstr>
      <vt:lpstr>Inter</vt:lpstr>
      <vt:lpstr>Inter Medium</vt:lpstr>
      <vt:lpstr>Office テーマ</vt:lpstr>
      <vt:lpstr>From            to </vt:lpstr>
      <vt:lpstr>PowerPoint プレゼンテーション</vt:lpstr>
      <vt:lpstr>PowerPoint プレゼンテーション</vt:lpstr>
      <vt:lpstr>PowerPoint プレゼンテーション</vt:lpstr>
      <vt:lpstr>PowerPoint プレゼンテーション</vt:lpstr>
      <vt:lpstr>Motivation</vt:lpstr>
      <vt:lpstr>Motivation</vt:lpstr>
      <vt:lpstr>What is Fluent Finder and flf-vim</vt:lpstr>
      <vt:lpstr>Example 1: FlfDir</vt:lpstr>
      <vt:lpstr>Example 1: FlfDir</vt:lpstr>
      <vt:lpstr>Problem</vt:lpstr>
      <vt:lpstr>Problem</vt:lpstr>
      <vt:lpstr>Problem</vt:lpstr>
      <vt:lpstr>Problem</vt:lpstr>
      <vt:lpstr>Example 2: FlfBuf</vt:lpstr>
      <vt:lpstr>Example 2: FlfBuf</vt:lpstr>
      <vt:lpstr>Embedding Model</vt:lpstr>
      <vt:lpstr>Embedding Model</vt:lpstr>
      <vt:lpstr>Embedding Model</vt:lpstr>
      <vt:lpstr>Conclusion</vt:lpstr>
      <vt:lpstr>More things to talk…</vt:lpstr>
      <vt:lpstr>PowerPoint プレゼンテーション</vt:lpstr>
      <vt:lpstr>How it works</vt:lpstr>
      <vt:lpstr>Chunking Codebase</vt:lpstr>
      <vt:lpstr>Get Embeddings</vt:lpstr>
      <vt:lpstr>Search</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岡部　豪太</dc:creator>
  <cp:lastModifiedBy>岡部　豪太</cp:lastModifiedBy>
  <cp:revision>3</cp:revision>
  <dcterms:created xsi:type="dcterms:W3CDTF">2025-10-15T07:37:27Z</dcterms:created>
  <dcterms:modified xsi:type="dcterms:W3CDTF">2025-11-05T09:10:01Z</dcterms:modified>
</cp:coreProperties>
</file>